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58"/>
  </p:notesMasterIdLst>
  <p:sldIdLst>
    <p:sldId id="321" r:id="rId3"/>
    <p:sldId id="324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9" r:id="rId13"/>
    <p:sldId id="380" r:id="rId14"/>
    <p:sldId id="391" r:id="rId15"/>
    <p:sldId id="392" r:id="rId16"/>
    <p:sldId id="383" r:id="rId17"/>
    <p:sldId id="384" r:id="rId18"/>
    <p:sldId id="393" r:id="rId19"/>
    <p:sldId id="385" r:id="rId20"/>
    <p:sldId id="394" r:id="rId21"/>
    <p:sldId id="421" r:id="rId22"/>
    <p:sldId id="422" r:id="rId23"/>
    <p:sldId id="425" r:id="rId24"/>
    <p:sldId id="430" r:id="rId25"/>
    <p:sldId id="423" r:id="rId26"/>
    <p:sldId id="424" r:id="rId27"/>
    <p:sldId id="420" r:id="rId28"/>
    <p:sldId id="395" r:id="rId29"/>
    <p:sldId id="396" r:id="rId30"/>
    <p:sldId id="397" r:id="rId31"/>
    <p:sldId id="398" r:id="rId32"/>
    <p:sldId id="399" r:id="rId33"/>
    <p:sldId id="400" r:id="rId34"/>
    <p:sldId id="401" r:id="rId35"/>
    <p:sldId id="402" r:id="rId36"/>
    <p:sldId id="403" r:id="rId37"/>
    <p:sldId id="426" r:id="rId38"/>
    <p:sldId id="427" r:id="rId39"/>
    <p:sldId id="429" r:id="rId40"/>
    <p:sldId id="428" r:id="rId41"/>
    <p:sldId id="404" r:id="rId42"/>
    <p:sldId id="405" r:id="rId43"/>
    <p:sldId id="406" r:id="rId44"/>
    <p:sldId id="407" r:id="rId45"/>
    <p:sldId id="408" r:id="rId46"/>
    <p:sldId id="409" r:id="rId47"/>
    <p:sldId id="410" r:id="rId48"/>
    <p:sldId id="411" r:id="rId49"/>
    <p:sldId id="412" r:id="rId50"/>
    <p:sldId id="413" r:id="rId51"/>
    <p:sldId id="414" r:id="rId52"/>
    <p:sldId id="415" r:id="rId53"/>
    <p:sldId id="416" r:id="rId54"/>
    <p:sldId id="417" r:id="rId55"/>
    <p:sldId id="418" r:id="rId56"/>
    <p:sldId id="419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26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CC34C-8169-C44B-8687-33DF42AE43A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Thursday, May 17,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Harmonic_number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ntrocs.cs.princeton.edu/java/23recursion/" TargetMode="Externa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Partition_(number_theory)" TargetMode="Externa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7200" b="1" dirty="0" smtClean="0"/>
              <a:t>recursion</a:t>
            </a:r>
            <a:endParaRPr lang="en-US" sz="7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CITS1001</a:t>
            </a:r>
          </a:p>
        </p:txBody>
      </p:sp>
    </p:spTree>
    <p:extLst>
      <p:ext uri="{BB962C8B-B14F-4D97-AF65-F5344CB8AC3E}">
        <p14:creationId xmlns:p14="http://schemas.microsoft.com/office/powerpoint/2010/main" val="4000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Ingredients for a recursive definition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recursive definition must have two parts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or more base cases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base case represents some “trivial case”, where we return a result directly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essential so that the recursion doesn’t go on forever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 either a number being 0 or 1, or an array segment having length 0 or 1, or an empty </a:t>
            </a:r>
            <a:r>
              <a:rPr lang="en-US" dirty="0" smtClean="0">
                <a:latin typeface="Courier" panose="020604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 …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or more recursive cases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is defined in terms of one or more calls to the same method,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with different parameters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new parameters must be “closer to” the base case(s) in some sense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 a number getting smaller, or an array segment getting shorter,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two numbers getting closer together, or … 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10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base cases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Fibonacci number is the sum of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previous two Fibonacci numbers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F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F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k–1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k–2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if k ≥ 3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1,  2,  3,  5,  8,  13,  21, 34, 55,  …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11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9025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in 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long fib(long k)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if (k == 1) return 1;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else 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if (k == 2) return 2;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else        return fib(k – 1) + fib(k – 2);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version is appalling slow, though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calls to calculate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fib(k)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12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8239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Fibonacci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long fib1(long k)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return fib2(k, 1, 1);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long fib2(long k, long x, long y)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if (k == 1) return x;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else        return fib2(k – 1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, x + y, x);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calls to calculate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fib1(k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k–1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you understand that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fib1(k) = fib(k)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13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42915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Really fast Fibonacci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long fib3(long k)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double sq5 = Math.sqrt(5);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double phi = (1 + sq5) / 2;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return Math.round(Math.pow(phi, k + 1) / sq5);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time!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 you understand that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fib3(k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=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fib(k)</a:t>
            </a:r>
          </a:p>
          <a:p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14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02671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inear search means searching a data structure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inspecting every element in turn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very slow for large data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data is sorted, we can use the much faster binary search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 we are given an array of numbers in ascending order,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we want to check if the number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in the array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Inspect the middle number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bigger than the middle number,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array, it must be in the top half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numbers in the bottom half are smaller than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can be ignored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smaller than the middle number,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 the array, it must be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bottom half</a:t>
            </a:r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15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8239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for binary 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// search a for z 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public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static boolean binarySearch(int[] a, int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z) {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return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bs(a, 0, a.length - 1,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z);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// search a[l..u] inclusive for z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static boolean bs(int[] a, int l, int u, int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z) {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(l == u)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return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a[l] ==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int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m = (l + u) / 2;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(z &gt; a[m])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return bs(a, m + 1, u,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z);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         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return bs(a, l,     m,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z);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16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8239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Arrow Connector 33"/>
          <p:cNvCxnSpPr/>
          <p:nvPr/>
        </p:nvCxnSpPr>
        <p:spPr>
          <a:xfrm flipV="1">
            <a:off x="6199200" y="3960000"/>
            <a:ext cx="0" cy="720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in action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17</a:t>
            </a:fld>
            <a:endParaRPr lang="en-A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99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3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7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/>
              <a:t>1</a:t>
            </a:r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801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/>
              <a:t>4</a:t>
            </a:r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747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39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693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35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639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32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585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531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261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477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423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369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3155833" y="3204000"/>
            <a:ext cx="540000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784476" y="1892595"/>
            <a:ext cx="2444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Searching for 29</a:t>
            </a:r>
            <a:endParaRPr lang="en-AU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27200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8285833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505833" y="3960000"/>
            <a:ext cx="0" cy="720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045833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6665833" y="3960000"/>
            <a:ext cx="0" cy="720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6703200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585833" y="3960000"/>
            <a:ext cx="0" cy="7200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163200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235200" y="3960000"/>
            <a:ext cx="0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84476" y="5071729"/>
            <a:ext cx="160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Not found!</a:t>
            </a:r>
            <a:endParaRPr lang="en-A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99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153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207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457200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801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747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693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639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585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531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261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49" name="TextBox 48"/>
          <p:cNvSpPr txBox="1"/>
          <p:nvPr/>
        </p:nvSpPr>
        <p:spPr>
          <a:xfrm>
            <a:off x="477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50" name="TextBox 49"/>
          <p:cNvSpPr txBox="1"/>
          <p:nvPr/>
        </p:nvSpPr>
        <p:spPr>
          <a:xfrm>
            <a:off x="423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369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3155833" y="3204000"/>
            <a:ext cx="540000" cy="540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188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5" grpId="0" animBg="1"/>
      <p:bldP spid="46" grpId="0" animBg="1"/>
      <p:bldP spid="47" grpId="0" animBg="1"/>
      <p:bldP spid="5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binary 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Binary search is fast because in each recursive call, the size of the array that must be searched is reduced by a factor of two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there will be at most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n+1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calls, where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the size of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original array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for an array of size 1,000, only 11 items must be inspected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for an array of size 1,000,000, only 21 items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for an array of size 1,000,000,000, only 31 items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base case is guaranteed to be hit because in each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 call, the array segment gets smaller  </a:t>
            </a:r>
          </a:p>
          <a:p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u–l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defines the length of the array segment still to search </a:t>
            </a:r>
          </a:p>
          <a:p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u–l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gets smaller in each call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u–l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hits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we use the base case </a:t>
            </a:r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18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8239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pitfalls of recursion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94514"/>
              </a:xfrm>
            </p:spPr>
            <p:txBody>
              <a:bodyPr>
                <a:normAutofit/>
              </a:bodyPr>
              <a:lstStyle/>
              <a:p>
                <a:r>
                  <a:rPr lang="en-US" altLang="en-US" dirty="0" smtClean="0"/>
                  <a:t>There are several common issues with using recursion </a:t>
                </a:r>
              </a:p>
              <a:p>
                <a:r>
                  <a:rPr lang="en-US" altLang="en-US" dirty="0" smtClean="0"/>
                  <a:t>Study the following examples to give yourself the best chance of avoiding them!</a:t>
                </a:r>
              </a:p>
              <a:p>
                <a:endParaRPr lang="en-US" altLang="en-US" dirty="0"/>
              </a:p>
              <a:p>
                <a:r>
                  <a:rPr lang="en-US" altLang="en-US" dirty="0" smtClean="0"/>
                  <a:t>The following methods are supposed to </a:t>
                </a:r>
                <a:r>
                  <a:rPr lang="en-US" altLang="en-US" dirty="0"/>
                  <a:t>calculate harmonic </a:t>
                </a:r>
                <a:r>
                  <a:rPr lang="en-US" altLang="en-US" dirty="0" smtClean="0"/>
                  <a:t>numbers</a:t>
                </a:r>
              </a:p>
              <a:p>
                <a:endParaRPr lang="en-US" altLang="en-US" dirty="0" smtClean="0"/>
              </a:p>
              <a:p>
                <a:pPr marL="3600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altLang="en-US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AU" altLang="en-US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AU" altLang="en-US" i="1">
                          <a:latin typeface="Cambria Math"/>
                        </a:rPr>
                        <m:t>  = 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AU" alt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AU" altLang="en-US" i="1">
                              <a:latin typeface="Cambria Math"/>
                            </a:rPr>
                            <m:t>𝑘</m:t>
                          </m:r>
                          <m:r>
                            <a:rPr lang="en-AU" alt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AU" alt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type m:val="skw"/>
                              <m:ctrlPr>
                                <a:rPr lang="en-AU" altLang="en-US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AU" altLang="en-US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U" altLang="en-US" i="1"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altLang="en-US" dirty="0" smtClean="0"/>
              </a:p>
              <a:p>
                <a:pPr marL="3600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alt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altLang="en-US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AU" altLang="en-US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AU" altLang="en-US" i="1">
                          <a:latin typeface="Cambria Math"/>
                        </a:rPr>
                        <m:t>  =  </m:t>
                      </m:r>
                      <m:f>
                        <m:fPr>
                          <m:type m:val="skw"/>
                          <m:ctrlPr>
                            <a:rPr lang="en-AU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AU" alt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AU" altLang="en-US" i="1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AU" altLang="en-US" i="1">
                          <a:latin typeface="Cambria Math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AU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AU" alt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AU" alt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AU" altLang="en-US" i="1">
                          <a:latin typeface="Cambria Math"/>
                        </a:rPr>
                        <m:t>+…+</m:t>
                      </m:r>
                      <m:f>
                        <m:fPr>
                          <m:type m:val="skw"/>
                          <m:ctrlPr>
                            <a:rPr lang="en-AU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AU" alt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AU" altLang="en-US" i="1">
                              <a:latin typeface="Cambria Math"/>
                            </a:rPr>
                            <m:t>𝑛</m:t>
                          </m:r>
                          <m:r>
                            <a:rPr lang="en-AU" altLang="en-US" i="1"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en-AU" altLang="en-US" i="1">
                          <a:latin typeface="Cambria Math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AU" alt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AU" alt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AU" alt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altLang="en-US" dirty="0" smtClean="0"/>
              </a:p>
              <a:p>
                <a:pPr marL="0" indent="0">
                  <a:buNone/>
                </a:pPr>
                <a:endParaRPr lang="en-US" altLang="en-US" dirty="0" smtClean="0"/>
              </a:p>
              <a:p>
                <a:r>
                  <a:rPr lang="en-US" altLang="en-US" dirty="0">
                    <a:hlinkClick r:id="rId2"/>
                  </a:rPr>
                  <a:t>https://en.wikipedia.org/wiki/Harmonic_number</a:t>
                </a:r>
                <a:r>
                  <a:rPr lang="en-US" altLang="en-US" dirty="0"/>
                  <a:t> </a:t>
                </a:r>
              </a:p>
              <a:p>
                <a:endParaRPr lang="en-US" altLang="en-US" dirty="0" smtClean="0"/>
              </a:p>
              <a:p>
                <a:pPr marL="0" indent="0">
                  <a:buNone/>
                </a:pPr>
                <a:endParaRPr lang="en-AU" altLang="en-US" sz="2000" dirty="0">
                  <a:latin typeface="Courier" panose="02060409020205020404" pitchFamily="49" charset="0"/>
                </a:endParaRPr>
              </a:p>
              <a:p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94514"/>
              </a:xfrm>
              <a:blipFill rotWithShape="1">
                <a:blip r:embed="rId3"/>
                <a:stretch>
                  <a:fillRect l="-593" t="-838" b="-1317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19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21680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77BF80-FB13-0B4A-BB8C-459B7CD4A07C}" type="slidenum">
              <a:rPr lang="en-AU" sz="1400"/>
              <a:pPr/>
              <a:t>2</a:t>
            </a:fld>
            <a:endParaRPr lang="en-AU" sz="1400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Scope of this lecture</a:t>
            </a:r>
            <a:endParaRPr lang="en-AU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0200"/>
            <a:ext cx="8686801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Concept of recursion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Simple examples of recursion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Pitfalls of recursion 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Recursive data 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Interesting examples of recursion </a:t>
            </a: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The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text </a:t>
            </a:r>
            <a:r>
              <a:rPr lang="en-US" dirty="0">
                <a:ea typeface="ＭＳ Ｐゴシック" charset="0"/>
                <a:cs typeface="ＭＳ Ｐゴシック" charset="0"/>
              </a:rPr>
              <a:t>does not have a chapter on recursion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We </a:t>
            </a:r>
            <a:r>
              <a:rPr lang="en-US" dirty="0">
                <a:ea typeface="ＭＳ Ｐゴシック" charset="0"/>
                <a:cs typeface="ＭＳ Ｐゴシック" charset="0"/>
              </a:rPr>
              <a:t>recommend these notes from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Princeton: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ea typeface="ＭＳ Ｐゴシック" charset="0"/>
                <a:cs typeface="ＭＳ Ｐゴシック" charset="0"/>
                <a:hlinkClick r:id="rId2"/>
              </a:rPr>
              <a:t>http</a:t>
            </a:r>
            <a:r>
              <a:rPr lang="en-US" dirty="0">
                <a:ea typeface="ＭＳ Ｐゴシック" charset="0"/>
                <a:cs typeface="ＭＳ Ｐゴシック" charset="0"/>
                <a:hlinkClick r:id="rId2"/>
              </a:rPr>
              <a:t>://introcs.cs.princeton.edu/java/23recursion/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Some </a:t>
            </a:r>
            <a:r>
              <a:rPr lang="en-US" dirty="0">
                <a:ea typeface="ＭＳ Ｐゴシック" charset="0"/>
                <a:cs typeface="ＭＳ Ｐゴシック" charset="0"/>
              </a:rPr>
              <a:t>examples in these notes are sourced from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there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11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base case(s)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This </a:t>
            </a:r>
            <a:r>
              <a:rPr lang="en-US" altLang="en-US" dirty="0"/>
              <a:t>version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harmonic</a:t>
            </a:r>
            <a:r>
              <a:rPr lang="en-US" altLang="en-US" dirty="0"/>
              <a:t> has </a:t>
            </a:r>
            <a:r>
              <a:rPr lang="en-US" altLang="en-US" dirty="0" smtClean="0"/>
              <a:t>the recursive case correct</a:t>
            </a:r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r>
              <a:rPr lang="en-US" altLang="en-US" dirty="0" smtClean="0"/>
              <a:t>However it has no base case </a:t>
            </a:r>
          </a:p>
          <a:p>
            <a:r>
              <a:rPr lang="en-US" altLang="en-US" dirty="0" smtClean="0"/>
              <a:t>It will repeatedly call itself forever</a:t>
            </a:r>
          </a:p>
          <a:p>
            <a:pPr lvl="1"/>
            <a:r>
              <a:rPr lang="en-US" altLang="en-US" dirty="0" smtClean="0"/>
              <a:t>This is known colloquially as an “infinite loop” </a:t>
            </a:r>
          </a:p>
          <a:p>
            <a:r>
              <a:rPr lang="en-US" altLang="en-US" dirty="0" smtClean="0"/>
              <a:t>Eventually it will crash with a stack overflow error </a:t>
            </a:r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20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936169" y="2188025"/>
            <a:ext cx="6901543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double harmonic(int n)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return harmonic(n-1) + 1.0/n;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321658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guarantee of convergence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545286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This version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harmonic</a:t>
            </a:r>
            <a:r>
              <a:rPr lang="en-US" altLang="en-US" dirty="0" smtClean="0"/>
              <a:t> has a correct base case, </a:t>
            </a:r>
            <a:br>
              <a:rPr lang="en-US" altLang="en-US" dirty="0" smtClean="0"/>
            </a:br>
            <a:r>
              <a:rPr lang="en-US" altLang="en-US" dirty="0" smtClean="0"/>
              <a:t>but the recursive case is incorrect</a:t>
            </a:r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The recursive argument is not smaller than the original call </a:t>
            </a:r>
          </a:p>
          <a:p>
            <a:r>
              <a:rPr lang="en-US" altLang="en-US" dirty="0" smtClean="0"/>
              <a:t>It will go into an infinite loop for any argument except </a:t>
            </a:r>
            <a:r>
              <a:rPr lang="en-US" alt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0</a:t>
            </a:r>
            <a:endParaRPr lang="en-US" altLang="en-US" dirty="0" smtClean="0"/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21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936169" y="2558139"/>
            <a:ext cx="8066317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double harmonic(int n)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if (n == 0) return 0;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else        return harmonic(n) + 1.0/n;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7256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in the wrong order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674429" cy="509451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en-US" dirty="0"/>
              <a:t>version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harmonic</a:t>
            </a:r>
            <a:r>
              <a:rPr lang="en-US" altLang="en-US" dirty="0"/>
              <a:t> </a:t>
            </a:r>
            <a:r>
              <a:rPr lang="en-US" altLang="en-US" dirty="0" smtClean="0"/>
              <a:t>has the right components, but in the wrong order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The test for base case or recursive case </a:t>
            </a:r>
            <a:br>
              <a:rPr lang="en-US" dirty="0" smtClean="0">
                <a:cs typeface="Times New Roman" panose="02020603050405020304" pitchFamily="18" charset="0"/>
              </a:rPr>
            </a:br>
            <a:r>
              <a:rPr lang="en-US" b="1" i="1" dirty="0" smtClean="0">
                <a:cs typeface="Times New Roman" panose="02020603050405020304" pitchFamily="18" charset="0"/>
              </a:rPr>
              <a:t>must come first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22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936168" y="2520000"/>
            <a:ext cx="8066317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double harmonic(int n)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return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harmonic(n-1) + 1.0/n 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if (n == 0) return 0;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417673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hitting base case(s)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545285" cy="509451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en-US" dirty="0"/>
              <a:t>version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harmonic</a:t>
            </a:r>
            <a:r>
              <a:rPr lang="en-US" altLang="en-US" dirty="0"/>
              <a:t> </a:t>
            </a:r>
            <a:r>
              <a:rPr lang="en-US" altLang="en-US" dirty="0" smtClean="0"/>
              <a:t>tries to be clever and do two steps together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This works for even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cs typeface="Times New Roman" panose="02020603050405020304" pitchFamily="18" charset="0"/>
              </a:rPr>
              <a:t>, but it fails for odd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cs typeface="Times New Roman" panose="02020603050405020304" pitchFamily="18" charset="0"/>
              </a:rPr>
              <a:t>Odd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cs typeface="Times New Roman" panose="02020603050405020304" pitchFamily="18" charset="0"/>
              </a:rPr>
              <a:t> generates recursive calls with odd arguments and so misses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0</a:t>
            </a: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And anyway it’s more complicated than it needs to be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23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0" y="2520000"/>
            <a:ext cx="947928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double harmonic(int n)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if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(n == 0) return 0;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       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return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harmonic(n-2)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+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1.0/(n-1) 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+ 1.0/n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123945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Excessive memory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This version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harmonic</a:t>
            </a:r>
            <a:r>
              <a:rPr lang="en-US" altLang="en-US" dirty="0" smtClean="0"/>
              <a:t> is correct </a:t>
            </a:r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But if we call it with a very large argument, </a:t>
            </a:r>
            <a:br>
              <a:rPr lang="en-US" altLang="en-US" dirty="0" smtClean="0"/>
            </a:br>
            <a:r>
              <a:rPr lang="en-US" altLang="en-US" dirty="0" smtClean="0"/>
              <a:t>it may still cause a stack overflow error</a:t>
            </a:r>
          </a:p>
          <a:p>
            <a:r>
              <a:rPr lang="en-US" altLang="en-US" dirty="0" smtClean="0"/>
              <a:t>Each recursive invocation consumes memory </a:t>
            </a:r>
            <a:br>
              <a:rPr lang="en-US" altLang="en-US" dirty="0" smtClean="0"/>
            </a:br>
            <a:r>
              <a:rPr lang="en-US" altLang="en-US" dirty="0" smtClean="0"/>
              <a:t>inside the system </a:t>
            </a:r>
          </a:p>
          <a:p>
            <a:pPr lvl="1"/>
            <a:r>
              <a:rPr lang="en-US" altLang="en-US" dirty="0" smtClean="0"/>
              <a:t>Too much memory consumed and the system fails </a:t>
            </a:r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24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936168" y="2177139"/>
            <a:ext cx="8066317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double harmonic(int n)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if (n == 0) return 0;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else        return harmonic(n-1) + 1.0/n;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375608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Excessive recomputation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 lnSpcReduction="10000"/>
          </a:bodyPr>
          <a:lstStyle/>
          <a:p>
            <a:r>
              <a:rPr lang="en-US" altLang="en-US" dirty="0" smtClean="0"/>
              <a:t>This version of </a:t>
            </a:r>
            <a:r>
              <a:rPr lang="en-US" alt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fibonacci</a:t>
            </a:r>
            <a:r>
              <a:rPr lang="en-US" altLang="en-US" dirty="0" smtClean="0"/>
              <a:t> from earlier is correct </a:t>
            </a:r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But it involves a huge amount of repeated calculation </a:t>
            </a:r>
          </a:p>
          <a:p>
            <a:pPr lvl="1"/>
            <a:r>
              <a:rPr lang="en-US" altLang="en-US" dirty="0" smtClean="0"/>
              <a:t>Try tracing it for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k = 7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It will fail for any significant value of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k</a:t>
            </a:r>
            <a:endParaRPr lang="en-US" altLang="en-US" dirty="0" smtClean="0"/>
          </a:p>
          <a:p>
            <a:r>
              <a:rPr lang="en-US" altLang="en-US" dirty="0" smtClean="0"/>
              <a:t>Recursion often hides such recomputation </a:t>
            </a:r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25</a:t>
            </a:fld>
            <a:endParaRPr lang="en-AU" sz="14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936168" y="2088000"/>
            <a:ext cx="8066317" cy="3537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long fib(long k)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if (k == 1) return 1;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else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if (k == 2) return 2;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else        return fib(k-1) + fib(k-2);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39989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Consider a class that describes the hierarchical structure of a company </a:t>
            </a:r>
          </a:p>
          <a:p>
            <a:r>
              <a:rPr lang="en-US" altLang="en-US" dirty="0" smtClean="0"/>
              <a:t>Each person is an employee 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ome employees supervise other </a:t>
            </a:r>
            <a:r>
              <a:rPr lang="en-US" altLang="en-US" dirty="0"/>
              <a:t>employees</a:t>
            </a:r>
          </a:p>
          <a:p>
            <a:pPr lvl="1"/>
            <a:r>
              <a:rPr lang="en-US" altLang="en-US" dirty="0"/>
              <a:t>Who might supervise other employees… </a:t>
            </a:r>
          </a:p>
          <a:p>
            <a:pPr lvl="2"/>
            <a:r>
              <a:rPr lang="en-US" altLang="en-US" dirty="0"/>
              <a:t>Who might supervise other employees… </a:t>
            </a:r>
          </a:p>
          <a:p>
            <a:r>
              <a:rPr lang="en-US" altLang="en-US" dirty="0" smtClean="0"/>
              <a:t>This has a natural recursive structure </a:t>
            </a:r>
          </a:p>
          <a:p>
            <a:r>
              <a:rPr lang="en-US" altLang="en-US" dirty="0" smtClean="0"/>
              <a:t>How do we represent this in Java? </a:t>
            </a:r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26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48262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data includes Employee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000" dirty="0" smtClean="0">
                <a:latin typeface="Courier" panose="02060409020205020404" pitchFamily="49" charset="0"/>
              </a:rPr>
              <a:t>public class Employee</a:t>
            </a:r>
          </a:p>
          <a:p>
            <a:pPr marL="0" indent="0">
              <a:buNone/>
            </a:pPr>
            <a:r>
              <a:rPr lang="en-US" altLang="en-US" sz="2000" dirty="0" smtClean="0">
                <a:latin typeface="Courier" panose="020604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en-US" sz="2000" dirty="0">
                <a:latin typeface="Courier" panose="02060409020205020404" pitchFamily="49" charset="0"/>
              </a:rPr>
              <a:t> </a:t>
            </a:r>
            <a:r>
              <a:rPr lang="en-US" altLang="en-US" sz="2000" dirty="0" smtClean="0">
                <a:latin typeface="Courier" panose="02060409020205020404" pitchFamily="49" charset="0"/>
              </a:rPr>
              <a:t>  private int IDnumber;</a:t>
            </a:r>
          </a:p>
          <a:p>
            <a:pPr marL="0" indent="0">
              <a:buNone/>
            </a:pPr>
            <a:r>
              <a:rPr lang="en-US" altLang="en-US" sz="2000" dirty="0">
                <a:latin typeface="Courier" panose="02060409020205020404" pitchFamily="49" charset="0"/>
              </a:rPr>
              <a:t> </a:t>
            </a:r>
            <a:r>
              <a:rPr lang="en-US" altLang="en-US" sz="2000" dirty="0" smtClean="0">
                <a:latin typeface="Courier" panose="02060409020205020404" pitchFamily="49" charset="0"/>
              </a:rPr>
              <a:t>  private Employee supervisor;</a:t>
            </a:r>
          </a:p>
          <a:p>
            <a:pPr marL="0" indent="0">
              <a:buNone/>
            </a:pPr>
            <a:r>
              <a:rPr lang="en-US" altLang="en-US" sz="2000" dirty="0">
                <a:latin typeface="Courier" panose="02060409020205020404" pitchFamily="49" charset="0"/>
              </a:rPr>
              <a:t> </a:t>
            </a:r>
            <a:r>
              <a:rPr lang="en-US" altLang="en-US" sz="2000" dirty="0" smtClean="0">
                <a:latin typeface="Courier" panose="02060409020205020404" pitchFamily="49" charset="0"/>
              </a:rPr>
              <a:t>  private Employee[] staff;</a:t>
            </a:r>
          </a:p>
          <a:p>
            <a:pPr marL="0" indent="0">
              <a:buNone/>
            </a:pPr>
            <a:r>
              <a:rPr lang="en-US" altLang="en-US" sz="2000" dirty="0">
                <a:latin typeface="Courier" panose="02060409020205020404" pitchFamily="49" charset="0"/>
              </a:rPr>
              <a:t>}</a:t>
            </a: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person in the company is an employee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person has a supervisor(?)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person has zero or more underlings that they manage directly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of those underlings is an employee, with a supervisor and underlings…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27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84137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organisational chart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28</a:t>
            </a:fld>
            <a:endParaRPr lang="en-AU" sz="14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49725" y="1847850"/>
            <a:ext cx="77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Alf</a:t>
            </a:r>
            <a:endParaRPr lang="en-AU" altLang="en-US" sz="1800" b="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58950" y="2838450"/>
            <a:ext cx="7731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Betty</a:t>
            </a:r>
            <a:endParaRPr lang="en-AU" altLang="en-US" sz="1800" b="0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149725" y="2838450"/>
            <a:ext cx="77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Charles</a:t>
            </a:r>
            <a:endParaRPr lang="en-AU" altLang="en-US" sz="1800" b="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753225" y="2838450"/>
            <a:ext cx="7731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Diane</a:t>
            </a:r>
            <a:endParaRPr lang="en-AU" altLang="en-US" sz="1800" b="0" dirty="0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149725" y="3714750"/>
            <a:ext cx="77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George</a:t>
            </a:r>
            <a:endParaRPr lang="en-AU" altLang="en-US" sz="1800" b="0" dirty="0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390775" y="3714750"/>
            <a:ext cx="77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Fred</a:t>
            </a:r>
            <a:endParaRPr lang="en-AU" altLang="en-US" sz="1800" b="0" dirty="0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25538" y="3714750"/>
            <a:ext cx="7731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Ethel</a:t>
            </a:r>
            <a:endParaRPr lang="en-AU" altLang="en-US" sz="1800" b="0" dirty="0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119813" y="3714750"/>
            <a:ext cx="7731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Hilary</a:t>
            </a:r>
            <a:endParaRPr lang="en-AU" altLang="en-US" sz="1800" b="0" dirty="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7456488" y="3714750"/>
            <a:ext cx="7731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Imogen</a:t>
            </a:r>
            <a:endParaRPr lang="en-AU" altLang="en-US" sz="1800" b="0" dirty="0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6119813" y="4667250"/>
            <a:ext cx="7731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Lucy</a:t>
            </a:r>
            <a:endParaRPr lang="en-AU" altLang="en-US" sz="1800" b="0" dirty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3024188" y="4667250"/>
            <a:ext cx="7747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Keith</a:t>
            </a:r>
            <a:endParaRPr lang="en-AU" altLang="en-US" sz="1800" b="0" dirty="0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758950" y="4667250"/>
            <a:ext cx="7731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Jack</a:t>
            </a:r>
            <a:endParaRPr lang="en-AU" altLang="en-US" sz="1800" b="0" dirty="0"/>
          </a:p>
        </p:txBody>
      </p:sp>
      <p:cxnSp>
        <p:nvCxnSpPr>
          <p:cNvPr id="19" name="AutoShape 15"/>
          <p:cNvCxnSpPr>
            <a:cxnSpLocks noChangeShapeType="1"/>
            <a:stCxn id="7" idx="1"/>
            <a:endCxn id="8" idx="0"/>
          </p:cNvCxnSpPr>
          <p:nvPr/>
        </p:nvCxnSpPr>
        <p:spPr bwMode="auto">
          <a:xfrm rot="10800000" flipV="1">
            <a:off x="2146300" y="2076450"/>
            <a:ext cx="2003425" cy="762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6"/>
          <p:cNvCxnSpPr>
            <a:cxnSpLocks noChangeShapeType="1"/>
            <a:stCxn id="7" idx="2"/>
            <a:endCxn id="9" idx="0"/>
          </p:cNvCxnSpPr>
          <p:nvPr/>
        </p:nvCxnSpPr>
        <p:spPr bwMode="auto">
          <a:xfrm>
            <a:off x="4537075" y="230505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17"/>
          <p:cNvCxnSpPr>
            <a:cxnSpLocks noChangeShapeType="1"/>
            <a:stCxn id="7" idx="3"/>
            <a:endCxn id="10" idx="0"/>
          </p:cNvCxnSpPr>
          <p:nvPr/>
        </p:nvCxnSpPr>
        <p:spPr bwMode="auto">
          <a:xfrm>
            <a:off x="4924425" y="2076450"/>
            <a:ext cx="2216150" cy="762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18"/>
          <p:cNvCxnSpPr>
            <a:cxnSpLocks noChangeShapeType="1"/>
            <a:stCxn id="8" idx="1"/>
            <a:endCxn id="13" idx="0"/>
          </p:cNvCxnSpPr>
          <p:nvPr/>
        </p:nvCxnSpPr>
        <p:spPr bwMode="auto">
          <a:xfrm rot="10800000" flipV="1">
            <a:off x="1512888" y="3067050"/>
            <a:ext cx="246062" cy="647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19"/>
          <p:cNvCxnSpPr>
            <a:cxnSpLocks noChangeShapeType="1"/>
            <a:stCxn id="8" idx="3"/>
            <a:endCxn id="12" idx="0"/>
          </p:cNvCxnSpPr>
          <p:nvPr/>
        </p:nvCxnSpPr>
        <p:spPr bwMode="auto">
          <a:xfrm>
            <a:off x="2532063" y="3067050"/>
            <a:ext cx="246062" cy="647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20"/>
          <p:cNvCxnSpPr>
            <a:cxnSpLocks noChangeShapeType="1"/>
            <a:stCxn id="12" idx="1"/>
            <a:endCxn id="18" idx="0"/>
          </p:cNvCxnSpPr>
          <p:nvPr/>
        </p:nvCxnSpPr>
        <p:spPr bwMode="auto">
          <a:xfrm rot="10800000" flipV="1">
            <a:off x="2146300" y="3943350"/>
            <a:ext cx="244475" cy="7239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21"/>
          <p:cNvCxnSpPr>
            <a:cxnSpLocks noChangeShapeType="1"/>
            <a:stCxn id="12" idx="3"/>
            <a:endCxn id="17" idx="0"/>
          </p:cNvCxnSpPr>
          <p:nvPr/>
        </p:nvCxnSpPr>
        <p:spPr bwMode="auto">
          <a:xfrm>
            <a:off x="3165475" y="3943350"/>
            <a:ext cx="246063" cy="7239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22"/>
          <p:cNvCxnSpPr>
            <a:cxnSpLocks noChangeShapeType="1"/>
            <a:stCxn id="9" idx="2"/>
            <a:endCxn id="11" idx="0"/>
          </p:cNvCxnSpPr>
          <p:nvPr/>
        </p:nvCxnSpPr>
        <p:spPr bwMode="auto">
          <a:xfrm>
            <a:off x="4537075" y="329565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23"/>
          <p:cNvCxnSpPr>
            <a:cxnSpLocks noChangeShapeType="1"/>
            <a:stCxn id="10" idx="1"/>
            <a:endCxn id="14" idx="0"/>
          </p:cNvCxnSpPr>
          <p:nvPr/>
        </p:nvCxnSpPr>
        <p:spPr bwMode="auto">
          <a:xfrm rot="10800000" flipV="1">
            <a:off x="6507163" y="3067050"/>
            <a:ext cx="246062" cy="647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AutoShape 24"/>
          <p:cNvCxnSpPr>
            <a:cxnSpLocks noChangeShapeType="1"/>
            <a:stCxn id="10" idx="3"/>
            <a:endCxn id="15" idx="0"/>
          </p:cNvCxnSpPr>
          <p:nvPr/>
        </p:nvCxnSpPr>
        <p:spPr bwMode="auto">
          <a:xfrm>
            <a:off x="7526338" y="3067050"/>
            <a:ext cx="317500" cy="647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25"/>
          <p:cNvCxnSpPr>
            <a:cxnSpLocks noChangeShapeType="1"/>
            <a:stCxn id="14" idx="2"/>
            <a:endCxn id="16" idx="0"/>
          </p:cNvCxnSpPr>
          <p:nvPr/>
        </p:nvCxnSpPr>
        <p:spPr bwMode="auto">
          <a:xfrm rot="5400000">
            <a:off x="6259513" y="4419600"/>
            <a:ext cx="4953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5486400" y="5505450"/>
            <a:ext cx="7731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Mark</a:t>
            </a:r>
            <a:endParaRPr lang="en-AU" altLang="en-US" sz="1800" b="0" dirty="0"/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6823075" y="5505450"/>
            <a:ext cx="7731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sz="1800" b="0" dirty="0"/>
              <a:t>Nora</a:t>
            </a:r>
            <a:endParaRPr lang="en-AU" altLang="en-US" sz="1800" b="0" dirty="0"/>
          </a:p>
        </p:txBody>
      </p:sp>
      <p:cxnSp>
        <p:nvCxnSpPr>
          <p:cNvPr id="32" name="AutoShape 28"/>
          <p:cNvCxnSpPr>
            <a:cxnSpLocks noChangeShapeType="1"/>
            <a:stCxn id="16" idx="3"/>
            <a:endCxn id="31" idx="0"/>
          </p:cNvCxnSpPr>
          <p:nvPr/>
        </p:nvCxnSpPr>
        <p:spPr bwMode="auto">
          <a:xfrm>
            <a:off x="6892925" y="4895850"/>
            <a:ext cx="317500" cy="609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AutoShape 29"/>
          <p:cNvCxnSpPr>
            <a:cxnSpLocks noChangeShapeType="1"/>
            <a:stCxn id="16" idx="1"/>
            <a:endCxn id="30" idx="0"/>
          </p:cNvCxnSpPr>
          <p:nvPr/>
        </p:nvCxnSpPr>
        <p:spPr bwMode="auto">
          <a:xfrm rot="10800000" flipV="1">
            <a:off x="5873750" y="4895850"/>
            <a:ext cx="246063" cy="609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45154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Every person in the company is represented by an </a:t>
            </a:r>
            <a:r>
              <a:rPr lang="en-US" altLang="en-US" dirty="0" smtClean="0">
                <a:latin typeface="Courier" panose="02060409020205020404" pitchFamily="49" charset="0"/>
              </a:rPr>
              <a:t>Employee</a:t>
            </a:r>
            <a:r>
              <a:rPr lang="en-US" altLang="en-US" dirty="0" smtClean="0"/>
              <a:t> object </a:t>
            </a:r>
          </a:p>
          <a:p>
            <a:pPr marL="0" indent="0">
              <a:buNone/>
            </a:pPr>
            <a:endParaRPr lang="en-AU" altLang="en-US" sz="2000" dirty="0">
              <a:latin typeface="Courier" panose="02060409020205020404" pitchFamily="49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objects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29</a:t>
            </a:fld>
            <a:endParaRPr lang="en-AU" sz="1400" dirty="0"/>
          </a:p>
        </p:txBody>
      </p:sp>
      <p:grpSp>
        <p:nvGrpSpPr>
          <p:cNvPr id="3" name="Group 2"/>
          <p:cNvGrpSpPr/>
          <p:nvPr/>
        </p:nvGrpSpPr>
        <p:grpSpPr>
          <a:xfrm>
            <a:off x="281780" y="2861127"/>
            <a:ext cx="2462213" cy="2895600"/>
            <a:chOff x="457200" y="2861127"/>
            <a:chExt cx="2462213" cy="2895600"/>
          </a:xfrm>
        </p:grpSpPr>
        <p:sp>
          <p:nvSpPr>
            <p:cNvPr id="7" name="AutoShape 3"/>
            <p:cNvSpPr>
              <a:spLocks noChangeArrowheads="1"/>
            </p:cNvSpPr>
            <p:nvPr/>
          </p:nvSpPr>
          <p:spPr bwMode="auto">
            <a:xfrm>
              <a:off x="457200" y="2861127"/>
              <a:ext cx="2462213" cy="289560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buFontTx/>
                <a:buNone/>
              </a:pPr>
              <a:endParaRPr lang="en-US" altLang="en-US" b="0" dirty="0">
                <a:solidFill>
                  <a:srgbClr val="FF0000"/>
                </a:solidFill>
                <a:latin typeface="Courier" charset="0"/>
              </a:endParaRPr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668338" y="3023092"/>
              <a:ext cx="2109787" cy="190500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646925" y="3242127"/>
              <a:ext cx="2105025" cy="1327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supervisor = null</a:t>
              </a:r>
            </a:p>
            <a:p>
              <a:pPr algn="l">
                <a:buFontTx/>
                <a:buNone/>
              </a:pPr>
              <a:endParaRPr lang="en-US" altLang="en-US" sz="1400" b="0" dirty="0">
                <a:latin typeface="Courier" charset="0"/>
              </a:endParaRPr>
            </a:p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staff[0] = Betty</a:t>
              </a:r>
            </a:p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staff[1] = Charles</a:t>
              </a:r>
            </a:p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staff[2] = Diane</a:t>
              </a:r>
              <a:endParaRPr lang="en-AU" altLang="en-US" sz="1400" b="0" dirty="0">
                <a:latin typeface="Courier" charset="0"/>
              </a:endParaRPr>
            </a:p>
          </p:txBody>
        </p:sp>
      </p:grp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55686" y="6005529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0" dirty="0">
                <a:latin typeface="Courier" charset="0"/>
              </a:rPr>
              <a:t>Alf</a:t>
            </a:r>
            <a:endParaRPr lang="en-AU" altLang="en-US" b="0" dirty="0">
              <a:latin typeface="Courier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344634" y="2861127"/>
            <a:ext cx="2460625" cy="2895600"/>
            <a:chOff x="3598635" y="2861127"/>
            <a:chExt cx="2460625" cy="2895600"/>
          </a:xfrm>
        </p:grpSpPr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3598635" y="2861127"/>
              <a:ext cx="2460625" cy="289560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buFontTx/>
                <a:buNone/>
              </a:pPr>
              <a:endParaRPr lang="en-US" altLang="en-US" b="0" dirty="0">
                <a:solidFill>
                  <a:srgbClr val="FF0000"/>
                </a:solidFill>
                <a:latin typeface="Courier" charset="0"/>
              </a:endParaRPr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3808185" y="3023092"/>
              <a:ext cx="2111375" cy="190500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3918515" y="3242127"/>
              <a:ext cx="1890713" cy="1071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supervisor = Alf</a:t>
              </a:r>
            </a:p>
            <a:p>
              <a:pPr algn="l">
                <a:buFontTx/>
                <a:buNone/>
              </a:pPr>
              <a:endParaRPr lang="en-US" altLang="en-US" sz="1400" b="0" dirty="0">
                <a:latin typeface="Courier" charset="0"/>
              </a:endParaRPr>
            </a:p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staff[0] = Ethel</a:t>
              </a:r>
            </a:p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staff[1] = Fred</a:t>
              </a:r>
              <a:endParaRPr lang="en-AU" altLang="en-US" sz="1400" b="0" dirty="0">
                <a:latin typeface="Courier" charset="0"/>
              </a:endParaRPr>
            </a:p>
          </p:txBody>
        </p:sp>
      </p:grp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012178" y="6005529"/>
            <a:ext cx="1125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0" dirty="0">
                <a:latin typeface="Courier" charset="0"/>
              </a:rPr>
              <a:t>Betty</a:t>
            </a:r>
            <a:endParaRPr lang="en-AU" altLang="en-US" b="0" dirty="0">
              <a:latin typeface="Courier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405901" y="2861127"/>
            <a:ext cx="2460625" cy="2895600"/>
            <a:chOff x="6581321" y="3010390"/>
            <a:chExt cx="2460625" cy="2895600"/>
          </a:xfrm>
        </p:grpSpPr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6581321" y="3010390"/>
              <a:ext cx="2460625" cy="289560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buFontTx/>
                <a:buNone/>
              </a:pPr>
              <a:endParaRPr lang="en-US" altLang="en-US" b="0" dirty="0">
                <a:solidFill>
                  <a:srgbClr val="FF0000"/>
                </a:solidFill>
                <a:latin typeface="Courier" charset="0"/>
              </a:endParaRPr>
            </a:p>
          </p:txBody>
        </p:sp>
        <p:sp>
          <p:nvSpPr>
            <p:cNvPr id="17" name="AutoShape 8"/>
            <p:cNvSpPr>
              <a:spLocks noChangeArrowheads="1"/>
            </p:cNvSpPr>
            <p:nvPr/>
          </p:nvSpPr>
          <p:spPr bwMode="auto">
            <a:xfrm>
              <a:off x="6790871" y="3172355"/>
              <a:ext cx="2111375" cy="190500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8" name="Text Box 9"/>
            <p:cNvSpPr txBox="1">
              <a:spLocks noChangeArrowheads="1"/>
            </p:cNvSpPr>
            <p:nvPr/>
          </p:nvSpPr>
          <p:spPr bwMode="auto">
            <a:xfrm>
              <a:off x="6840000" y="3391390"/>
              <a:ext cx="2010487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>
                <a:buFontTx/>
                <a:buNone/>
              </a:pPr>
              <a:r>
                <a:rPr lang="en-US" altLang="en-US" sz="1400" b="0" dirty="0">
                  <a:latin typeface="Courier" charset="0"/>
                </a:rPr>
                <a:t>supervisor = </a:t>
              </a:r>
              <a:r>
                <a:rPr lang="en-US" altLang="en-US" sz="1400" b="0" dirty="0" smtClean="0">
                  <a:latin typeface="Courier" charset="0"/>
                </a:rPr>
                <a:t>Lucy</a:t>
              </a:r>
              <a:endParaRPr lang="en-US" altLang="en-US" sz="1400" b="0" dirty="0">
                <a:latin typeface="Courier" charset="0"/>
              </a:endParaRPr>
            </a:p>
            <a:p>
              <a:pPr algn="l">
                <a:buFontTx/>
                <a:buNone/>
              </a:pPr>
              <a:endParaRPr lang="en-US" altLang="en-US" sz="1400" b="0" dirty="0">
                <a:latin typeface="Courier" charset="0"/>
              </a:endParaRPr>
            </a:p>
            <a:p>
              <a:pPr algn="l">
                <a:buFontTx/>
                <a:buNone/>
              </a:pPr>
              <a:r>
                <a:rPr lang="en-US" altLang="en-US" sz="1400" b="0" dirty="0" smtClean="0">
                  <a:latin typeface="Courier" charset="0"/>
                </a:rPr>
                <a:t>staff = null</a:t>
              </a:r>
              <a:endParaRPr lang="en-US" altLang="en-US" sz="1400" b="0" dirty="0">
                <a:latin typeface="Courier" charset="0"/>
              </a:endParaRPr>
            </a:p>
          </p:txBody>
        </p:sp>
      </p:grp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7073445" y="6005529"/>
            <a:ext cx="1125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b="0" dirty="0" smtClean="0">
                <a:latin typeface="Courier" charset="0"/>
              </a:rPr>
              <a:t>Mark</a:t>
            </a:r>
            <a:endParaRPr lang="en-AU" altLang="en-US" b="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6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altLang="en-US" dirty="0"/>
              <a:t>We have already seen that a </a:t>
            </a:r>
            <a:r>
              <a:rPr lang="en-US" altLang="en-US" dirty="0" smtClean="0"/>
              <a:t>method </a:t>
            </a:r>
            <a:r>
              <a:rPr lang="en-US" altLang="en-US" dirty="0"/>
              <a:t>can call other </a:t>
            </a:r>
            <a:r>
              <a:rPr lang="en-US" altLang="en-US" dirty="0" smtClean="0"/>
              <a:t>methods</a:t>
            </a:r>
          </a:p>
          <a:p>
            <a:pPr lvl="1"/>
            <a:r>
              <a:rPr lang="en-US" altLang="en-US" dirty="0"/>
              <a:t>E</a:t>
            </a:r>
            <a:r>
              <a:rPr lang="en-US" altLang="en-US" dirty="0" smtClean="0"/>
              <a:t>ither </a:t>
            </a:r>
            <a:r>
              <a:rPr lang="en-US" altLang="en-US" dirty="0"/>
              <a:t>in the </a:t>
            </a:r>
            <a:r>
              <a:rPr lang="en-US" altLang="en-US" dirty="0" smtClean="0"/>
              <a:t>same class </a:t>
            </a:r>
            <a:r>
              <a:rPr lang="en-US" altLang="en-US" dirty="0"/>
              <a:t>or </a:t>
            </a:r>
            <a:r>
              <a:rPr lang="en-US" altLang="en-US" dirty="0" smtClean="0"/>
              <a:t>in other </a:t>
            </a:r>
            <a:r>
              <a:rPr lang="en-US" altLang="en-US" dirty="0"/>
              <a:t>classes</a:t>
            </a:r>
          </a:p>
          <a:p>
            <a:r>
              <a:rPr lang="en-US" altLang="en-US" dirty="0"/>
              <a:t>However a </a:t>
            </a:r>
            <a:r>
              <a:rPr lang="en-US" altLang="en-US" dirty="0" smtClean="0"/>
              <a:t>method </a:t>
            </a:r>
            <a:r>
              <a:rPr lang="en-US" altLang="en-US" dirty="0"/>
              <a:t>can also call </a:t>
            </a:r>
            <a:r>
              <a:rPr lang="en-US" altLang="en-US" i="1" dirty="0"/>
              <a:t>itself</a:t>
            </a:r>
          </a:p>
          <a:p>
            <a:r>
              <a:rPr lang="en-US" altLang="en-US" dirty="0"/>
              <a:t>This self-referential behaviour is known as </a:t>
            </a:r>
            <a:r>
              <a:rPr lang="en-US" altLang="en-US" i="1" dirty="0" smtClean="0"/>
              <a:t>recursion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Recursion is </a:t>
            </a:r>
            <a:r>
              <a:rPr lang="en-US" altLang="en-US" dirty="0" smtClean="0"/>
              <a:t>a </a:t>
            </a:r>
            <a:r>
              <a:rPr lang="en-US" altLang="en-US" dirty="0"/>
              <a:t>powerful technique for expressing certain complex programming </a:t>
            </a:r>
            <a:r>
              <a:rPr lang="en-US" altLang="en-US" dirty="0" smtClean="0"/>
              <a:t>tasks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t </a:t>
            </a:r>
            <a:r>
              <a:rPr lang="en-US" altLang="en-US" dirty="0"/>
              <a:t>provides a very natural way to decompose </a:t>
            </a:r>
            <a:r>
              <a:rPr lang="en-US" altLang="en-US" dirty="0" smtClean="0"/>
              <a:t>some problems</a:t>
            </a:r>
            <a:endParaRPr lang="en-US" altLang="en-US" dirty="0"/>
          </a:p>
          <a:p>
            <a:r>
              <a:rPr lang="en-US" altLang="en-US" dirty="0"/>
              <a:t>T</a:t>
            </a:r>
            <a:r>
              <a:rPr lang="en-US" altLang="en-US" dirty="0" smtClean="0"/>
              <a:t>here </a:t>
            </a:r>
            <a:r>
              <a:rPr lang="en-US" altLang="en-US" dirty="0"/>
              <a:t>are </a:t>
            </a:r>
            <a:r>
              <a:rPr lang="en-US" altLang="en-US" dirty="0" smtClean="0"/>
              <a:t>computational costs and other potential pitfalls associated </a:t>
            </a:r>
            <a:r>
              <a:rPr lang="en-US" altLang="en-US" dirty="0"/>
              <a:t>with recursion 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dirty="0"/>
              <a:t>careful programmer will always be aware of these</a:t>
            </a:r>
            <a:endParaRPr lang="en-AU" altLang="en-US" dirty="0"/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6134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ranks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person in the company has a title, which reflects their standing relative to other people in the company </a:t>
            </a:r>
          </a:p>
          <a:p>
            <a:pPr>
              <a:buFontTx/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urier" charset="0"/>
              </a:rPr>
              <a:t>   public </a:t>
            </a:r>
            <a:r>
              <a:rPr lang="en-US" altLang="en-US" sz="2000" dirty="0">
                <a:latin typeface="Courier" charset="0"/>
              </a:rPr>
              <a:t>String title() </a:t>
            </a:r>
            <a:endParaRPr lang="en-US" altLang="en-US" sz="2000" dirty="0" smtClean="0">
              <a:latin typeface="Courier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urier" charset="0"/>
              </a:rPr>
              <a:t>   {</a:t>
            </a:r>
            <a:endParaRPr lang="en-US" altLang="en-US" sz="2000" dirty="0">
              <a:latin typeface="Courier" charset="0"/>
            </a:endParaRP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    if </a:t>
            </a:r>
            <a:r>
              <a:rPr lang="en-US" altLang="en-US" dirty="0">
                <a:latin typeface="Courier" charset="0"/>
                <a:ea typeface="ＭＳ Ｐゴシック" charset="-128"/>
              </a:rPr>
              <a:t>(supervisor == null)</a:t>
            </a:r>
          </a:p>
          <a:p>
            <a:pPr lvl="1">
              <a:buFontTx/>
              <a:buNone/>
            </a:pPr>
            <a:r>
              <a:rPr lang="en-US" altLang="en-US" dirty="0">
                <a:latin typeface="Courier" charset="0"/>
                <a:ea typeface="ＭＳ Ｐゴシック" charset="-128"/>
              </a:rPr>
              <a:t>  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   return </a:t>
            </a:r>
            <a:r>
              <a:rPr lang="en-US" altLang="en-US" dirty="0">
                <a:latin typeface="Courier" charset="0"/>
                <a:ea typeface="ＭＳ Ｐゴシック" charset="-128"/>
              </a:rPr>
              <a:t>“President”;</a:t>
            </a: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    else</a:t>
            </a:r>
            <a:endParaRPr lang="en-US" altLang="en-US" dirty="0">
              <a:latin typeface="Courier" charset="0"/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>
                <a:latin typeface="Courier" charset="0"/>
                <a:ea typeface="ＭＳ Ｐゴシック" charset="-128"/>
              </a:rPr>
              <a:t>  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   return </a:t>
            </a:r>
            <a:r>
              <a:rPr lang="en-US" altLang="en-US" dirty="0">
                <a:latin typeface="Courier" charset="0"/>
                <a:ea typeface="ＭＳ Ｐゴシック" charset="-128"/>
              </a:rPr>
              <a:t>“Vice-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” + supervisor.title</a:t>
            </a:r>
            <a:r>
              <a:rPr lang="en-US" altLang="en-US" dirty="0">
                <a:latin typeface="Courier" charset="0"/>
                <a:ea typeface="ＭＳ Ｐゴシック" charset="-128"/>
              </a:rPr>
              <a:t>();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" charset="0"/>
              </a:rPr>
              <a:t>   }</a:t>
            </a:r>
            <a:endParaRPr lang="en-AU" altLang="en-US" dirty="0">
              <a:latin typeface="Courier" charset="0"/>
            </a:endParaRPr>
          </a:p>
          <a:p>
            <a:pPr marL="0" indent="0">
              <a:buNone/>
            </a:pPr>
            <a:endParaRPr lang="en-AU" altLang="en-US" dirty="0" smtClean="0"/>
          </a:p>
          <a:p>
            <a:r>
              <a:rPr lang="en-AU" altLang="en-US" dirty="0" smtClean="0"/>
              <a:t>Notice that the recursive call is to </a:t>
            </a:r>
            <a:r>
              <a:rPr lang="en-AU" altLang="en-US" b="1" i="1" dirty="0" smtClean="0"/>
              <a:t>a different object</a:t>
            </a:r>
            <a:endParaRPr lang="en-AU" altLang="en-US" b="1" i="1" dirty="0"/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30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1005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Cascading method calls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31</a:t>
            </a:fld>
            <a:endParaRPr lang="en-AU" sz="14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2000"/>
            <a:ext cx="86868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Alf.title()</a:t>
            </a:r>
            <a:r>
              <a:rPr lang="en-US" altLang="en-US" dirty="0">
                <a:ea typeface="ＭＳ Ｐゴシック" charset="-128"/>
              </a:rPr>
              <a:t> </a:t>
            </a:r>
            <a:r>
              <a:rPr lang="en-US" altLang="en-US" dirty="0" smtClean="0">
                <a:ea typeface="ＭＳ Ｐゴシック" charset="-128"/>
              </a:rPr>
              <a:t>	returns   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“President”</a:t>
            </a:r>
          </a:p>
          <a:p>
            <a:pPr lvl="1">
              <a:buFontTx/>
              <a:buNone/>
            </a:pPr>
            <a:endParaRPr lang="en-US" altLang="en-US" dirty="0" smtClean="0"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Betty.title()	</a:t>
            </a:r>
            <a:r>
              <a:rPr lang="en-US" altLang="en-US" dirty="0" smtClean="0">
                <a:ea typeface="ＭＳ Ｐゴシック" charset="-128"/>
              </a:rPr>
              <a:t>returns</a:t>
            </a: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	“Vice-” + Alf.title() </a:t>
            </a:r>
          </a:p>
          <a:p>
            <a:pPr lvl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which is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“Vice-President”	</a:t>
            </a:r>
          </a:p>
          <a:p>
            <a:pPr lvl="1">
              <a:buFontTx/>
              <a:buNone/>
            </a:pPr>
            <a:endParaRPr lang="en-US" altLang="en-US" dirty="0" smtClean="0">
              <a:latin typeface="Courier" charset="0"/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Mark.title()	</a:t>
            </a:r>
            <a:r>
              <a:rPr lang="en-US" altLang="en-US" dirty="0" smtClean="0">
                <a:ea typeface="ＭＳ Ｐゴシック" charset="-128"/>
              </a:rPr>
              <a:t>returns</a:t>
            </a:r>
          </a:p>
          <a:p>
            <a:pPr lvl="1">
              <a:buFontTx/>
              <a:buNone/>
            </a:pPr>
            <a:r>
              <a:rPr lang="en-US" altLang="en-US" dirty="0" smtClean="0">
                <a:latin typeface="Courier" charset="0"/>
                <a:ea typeface="ＭＳ Ｐゴシック" charset="-128"/>
              </a:rPr>
              <a:t>	“Vice-”+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Lucy.title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()</a:t>
            </a:r>
            <a:endParaRPr lang="en-US" altLang="en-US" dirty="0" smtClean="0"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which is</a:t>
            </a:r>
            <a:r>
              <a:rPr lang="en-US" altLang="en-US" dirty="0">
                <a:latin typeface="Courier" charset="0"/>
                <a:ea typeface="ＭＳ Ｐゴシック" charset="-128"/>
              </a:rPr>
              <a:t> “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Vice-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”+”Vice-”+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Hilary.title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()</a:t>
            </a:r>
            <a:endParaRPr lang="en-US" altLang="en-US" dirty="0" smtClean="0"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>
                <a:ea typeface="ＭＳ Ｐゴシック" charset="-128"/>
              </a:rPr>
              <a:t>which </a:t>
            </a:r>
            <a:r>
              <a:rPr lang="en-US" altLang="en-US" dirty="0" smtClean="0">
                <a:ea typeface="ＭＳ Ｐゴシック" charset="-128"/>
              </a:rPr>
              <a:t>is</a:t>
            </a:r>
            <a:r>
              <a:rPr lang="en-US" altLang="en-US" dirty="0">
                <a:latin typeface="Courier" charset="0"/>
                <a:ea typeface="ＭＳ Ｐゴシック" charset="-128"/>
              </a:rPr>
              <a:t> “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Vice-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”+”Vice-”+”Vice-”+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Diane.title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()</a:t>
            </a:r>
            <a:endParaRPr lang="en-US" altLang="en-US" dirty="0" smtClean="0">
              <a:ea typeface="ＭＳ Ｐゴシック" charset="-128"/>
            </a:endParaRPr>
          </a:p>
          <a:p>
            <a:pPr lvl="1">
              <a:buFontTx/>
              <a:buNone/>
            </a:pPr>
            <a:r>
              <a:rPr lang="en-US" altLang="en-US" dirty="0">
                <a:ea typeface="ＭＳ Ｐゴシック" charset="-128"/>
              </a:rPr>
              <a:t>which </a:t>
            </a:r>
            <a:r>
              <a:rPr lang="en-US" altLang="en-US" dirty="0" smtClean="0">
                <a:ea typeface="ＭＳ Ｐゴシック" charset="-128"/>
              </a:rPr>
              <a:t>is</a:t>
            </a:r>
            <a:r>
              <a:rPr lang="en-US" altLang="en-US" dirty="0">
                <a:latin typeface="Courier" charset="0"/>
                <a:ea typeface="ＭＳ Ｐゴシック" charset="-128"/>
              </a:rPr>
              <a:t> “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Vice-”+”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Vice-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”+”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Vice-”+”Vice-”+Alf.title()</a:t>
            </a:r>
          </a:p>
          <a:p>
            <a:pPr lvl="1">
              <a:buFontTx/>
              <a:buNone/>
            </a:pPr>
            <a:r>
              <a:rPr lang="en-US" altLang="en-US" dirty="0" smtClean="0">
                <a:ea typeface="ＭＳ Ｐゴシック" charset="-128"/>
              </a:rPr>
              <a:t>which is</a:t>
            </a:r>
            <a:r>
              <a:rPr lang="en-US" altLang="en-US" dirty="0" smtClean="0">
                <a:latin typeface="Courier" charset="0"/>
                <a:ea typeface="ＭＳ Ｐゴシック" charset="-128"/>
              </a:rPr>
              <a:t> “Vice-Vice-Vice-Vice-President”</a:t>
            </a:r>
          </a:p>
        </p:txBody>
      </p:sp>
    </p:spTree>
    <p:extLst>
      <p:ext uri="{BB962C8B-B14F-4D97-AF65-F5344CB8AC3E}">
        <p14:creationId xmlns:p14="http://schemas.microsoft.com/office/powerpoint/2010/main" val="354375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“Pass the buck”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32</a:t>
            </a:fld>
            <a:endParaRPr lang="en-AU" sz="14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199" y="1602000"/>
            <a:ext cx="8414657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dirty="0" smtClean="0"/>
              <a:t>In this situation, most method calls are achieved by simply “passing the buck”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i.e. asking another object to perform some calculation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Consider the problem of Alf trying to find out how many subordinates he has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Staff, staff-of-staff, staff-of-staff-of-staff, etc</a:t>
            </a:r>
            <a:r>
              <a:rPr lang="en-US" altLang="en-US" dirty="0"/>
              <a:t>.</a:t>
            </a: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The “pass the buck” method is to 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Ask Betty how many subordinates she has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Ask Charles how many subordinates he has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Ask Diane how many subordinates she has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ea typeface="ＭＳ Ｐゴシック" charset="-128"/>
              </a:rPr>
              <a:t>Add those numbers together, and add three </a:t>
            </a:r>
            <a:br>
              <a:rPr lang="en-US" altLang="en-US" dirty="0" smtClean="0">
                <a:ea typeface="ＭＳ Ｐゴシック" charset="-128"/>
              </a:rPr>
            </a:br>
            <a:r>
              <a:rPr lang="en-US" altLang="en-US" dirty="0" smtClean="0">
                <a:ea typeface="ＭＳ Ｐゴシック" charset="-128"/>
              </a:rPr>
              <a:t>(for Betty, Charles, and Diane themselves)</a:t>
            </a:r>
          </a:p>
          <a:p>
            <a:pPr>
              <a:lnSpc>
                <a:spcPct val="90000"/>
              </a:lnSpc>
            </a:pPr>
            <a:endParaRPr lang="en-A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764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buck stops here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All recursion needs a base case, which stops the recursion and returns a result directly </a:t>
            </a:r>
          </a:p>
          <a:p>
            <a:r>
              <a:rPr lang="en-US" altLang="en-US" dirty="0" smtClean="0"/>
              <a:t>In this case, it’ll stop at the bottom of the organisation</a:t>
            </a:r>
          </a:p>
          <a:p>
            <a:r>
              <a:rPr lang="en-US" altLang="en-US" dirty="0" smtClean="0"/>
              <a:t>Someone with no underlings can just return 0</a:t>
            </a:r>
          </a:p>
          <a:p>
            <a:pPr lvl="1"/>
            <a:r>
              <a:rPr lang="en-US" altLang="en-US" dirty="0" smtClean="0"/>
              <a:t>E.g. Ethel, Jack, Keith, etc. </a:t>
            </a:r>
            <a:endParaRPr lang="en-AU" altLang="en-US" dirty="0"/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33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31740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public int subordinateCount() </a:t>
            </a:r>
            <a:endParaRPr lang="en-US" altLang="en-US" sz="2200" dirty="0" smtClean="0">
              <a:latin typeface="Courier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 smtClean="0">
                <a:latin typeface="Courier" charset="0"/>
              </a:rPr>
              <a:t>{</a:t>
            </a:r>
            <a:endParaRPr lang="en-US" altLang="en-US" sz="2200" dirty="0">
              <a:latin typeface="Courier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  if (staff == null) </a:t>
            </a:r>
            <a:r>
              <a:rPr lang="en-US" altLang="en-US" sz="2200" dirty="0" smtClean="0">
                <a:latin typeface="Courier" charset="0"/>
              </a:rPr>
              <a:t>return </a:t>
            </a:r>
            <a:r>
              <a:rPr lang="en-US" altLang="en-US" sz="2200" dirty="0">
                <a:latin typeface="Courier" charset="0"/>
              </a:rPr>
              <a:t>0</a:t>
            </a:r>
            <a:r>
              <a:rPr lang="en-US" altLang="en-US" sz="2200" dirty="0" smtClean="0">
                <a:latin typeface="Courier" charset="0"/>
              </a:rPr>
              <a:t>;</a:t>
            </a:r>
            <a:endParaRPr lang="en-US" altLang="en-US" sz="2200" dirty="0">
              <a:latin typeface="Courier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  </a:t>
            </a:r>
            <a:r>
              <a:rPr lang="en-US" altLang="en-US" sz="2200" dirty="0" smtClean="0">
                <a:latin typeface="Courier" charset="0"/>
              </a:rPr>
              <a:t>int </a:t>
            </a:r>
            <a:r>
              <a:rPr lang="en-US" altLang="en-US" sz="2200" dirty="0">
                <a:latin typeface="Courier" charset="0"/>
              </a:rPr>
              <a:t>num = 0;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  </a:t>
            </a:r>
            <a:r>
              <a:rPr lang="en-US" altLang="en-US" sz="2200" dirty="0" smtClean="0">
                <a:latin typeface="Courier" charset="0"/>
              </a:rPr>
              <a:t>for (Employee e : staff) </a:t>
            </a:r>
            <a:endParaRPr lang="en-US" altLang="en-US" sz="2200" dirty="0">
              <a:latin typeface="Courier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  </a:t>
            </a:r>
            <a:r>
              <a:rPr lang="en-US" altLang="en-US" sz="2200" dirty="0" smtClean="0">
                <a:latin typeface="Courier" charset="0"/>
              </a:rPr>
              <a:t>    num += </a:t>
            </a:r>
            <a:r>
              <a:rPr lang="en-US" altLang="en-US" sz="2200" dirty="0">
                <a:latin typeface="Courier" charset="0"/>
              </a:rPr>
              <a:t>1 + </a:t>
            </a:r>
            <a:r>
              <a:rPr lang="en-US" altLang="en-US" sz="2200" dirty="0" smtClean="0">
                <a:latin typeface="Courier" charset="0"/>
              </a:rPr>
              <a:t>e.subordinateCount();</a:t>
            </a:r>
            <a:endParaRPr lang="en-US" altLang="en-US" sz="2200" dirty="0">
              <a:latin typeface="Courier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>
                <a:latin typeface="Courier" charset="0"/>
              </a:rPr>
              <a:t>  </a:t>
            </a:r>
            <a:r>
              <a:rPr lang="en-US" altLang="en-US" sz="2200" dirty="0" smtClean="0">
                <a:latin typeface="Courier" charset="0"/>
              </a:rPr>
              <a:t>return num</a:t>
            </a:r>
            <a:r>
              <a:rPr lang="en-US" altLang="en-US" sz="2200" dirty="0">
                <a:latin typeface="Courier" charset="0"/>
              </a:rPr>
              <a:t>;</a:t>
            </a:r>
          </a:p>
          <a:p>
            <a:pPr>
              <a:spcBef>
                <a:spcPct val="50000"/>
              </a:spcBef>
              <a:buNone/>
            </a:pPr>
            <a:r>
              <a:rPr lang="en-US" altLang="en-US" sz="2200" dirty="0" smtClean="0">
                <a:latin typeface="Courier" charset="0"/>
              </a:rPr>
              <a:t>}</a:t>
            </a:r>
          </a:p>
          <a:p>
            <a:pPr>
              <a:spcBef>
                <a:spcPct val="50000"/>
              </a:spcBef>
              <a:buNone/>
            </a:pPr>
            <a:endParaRPr lang="en-US" altLang="en-US" sz="2200" dirty="0"/>
          </a:p>
          <a:p>
            <a:pPr>
              <a:spcBef>
                <a:spcPct val="50000"/>
              </a:spcBef>
            </a:pPr>
            <a:r>
              <a:rPr lang="en-US" altLang="en-US" sz="2200" dirty="0" smtClean="0"/>
              <a:t>Again, the recursive call is to a different object</a:t>
            </a:r>
            <a:endParaRPr lang="en-AU" altLang="en-US" sz="2200" dirty="0"/>
          </a:p>
          <a:p>
            <a:pPr marL="0" indent="0">
              <a:buNone/>
            </a:pPr>
            <a:endParaRPr lang="en-AU" alt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34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057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 structure follows data structure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In both of these methods, the structure of the data dictates the structure of the code </a:t>
            </a:r>
          </a:p>
          <a:p>
            <a:r>
              <a:rPr lang="en-US" altLang="en-US" dirty="0" smtClean="0">
                <a:latin typeface="Courier" panose="02060409020205020404" pitchFamily="49" charset="0"/>
              </a:rPr>
              <a:t>subordinateCount</a:t>
            </a:r>
            <a:r>
              <a:rPr lang="en-US" altLang="en-US" dirty="0" smtClean="0"/>
              <a:t> recurses down the hierarchy</a:t>
            </a:r>
          </a:p>
          <a:p>
            <a:pPr lvl="1"/>
            <a:r>
              <a:rPr lang="en-US" altLang="en-US" i="1" dirty="0" smtClean="0"/>
              <a:t>Every</a:t>
            </a:r>
            <a:r>
              <a:rPr lang="en-US" altLang="en-US" dirty="0" smtClean="0"/>
              <a:t> path going down contributes to the result</a:t>
            </a:r>
            <a:endParaRPr lang="en-AU" altLang="en-US" i="1" dirty="0" smtClean="0"/>
          </a:p>
          <a:p>
            <a:r>
              <a:rPr lang="en-US" altLang="en-US" dirty="0" smtClean="0">
                <a:latin typeface="Courier" panose="02060409020205020404" pitchFamily="49" charset="0"/>
              </a:rPr>
              <a:t>title</a:t>
            </a:r>
            <a:r>
              <a:rPr lang="en-US" altLang="en-US" dirty="0" smtClean="0"/>
              <a:t> recurses up the hierarchy</a:t>
            </a:r>
          </a:p>
          <a:p>
            <a:pPr lvl="1"/>
            <a:r>
              <a:rPr lang="en-US" altLang="en-US" dirty="0" smtClean="0"/>
              <a:t>The single path back to the root (Alf!) builds the result </a:t>
            </a:r>
          </a:p>
          <a:p>
            <a:r>
              <a:rPr lang="en-US" altLang="en-US" dirty="0" smtClean="0"/>
              <a:t>Many, many algorithms traverse trees of data in this way </a:t>
            </a:r>
          </a:p>
          <a:p>
            <a:endParaRPr lang="en-US" altLang="en-US" dirty="0"/>
          </a:p>
          <a:p>
            <a:r>
              <a:rPr lang="en-US" altLang="en-US" dirty="0" smtClean="0"/>
              <a:t>This “data structure implies code structure” pattern is </a:t>
            </a:r>
            <a:br>
              <a:rPr lang="en-US" altLang="en-US" dirty="0" smtClean="0"/>
            </a:br>
            <a:r>
              <a:rPr lang="en-US" altLang="en-US" dirty="0" smtClean="0"/>
              <a:t>much like how a 1D array implies the use of </a:t>
            </a:r>
            <a:r>
              <a:rPr lang="en-US" altLang="en-US" sz="2000" dirty="0" smtClean="0">
                <a:latin typeface="Courier" panose="02060409020205020404" pitchFamily="49" charset="0"/>
              </a:rPr>
              <a:t>for</a:t>
            </a:r>
            <a:r>
              <a:rPr lang="en-US" altLang="en-US" dirty="0" smtClean="0"/>
              <a:t> loops </a:t>
            </a:r>
            <a:br>
              <a:rPr lang="en-US" altLang="en-US" dirty="0" smtClean="0"/>
            </a:br>
            <a:r>
              <a:rPr lang="en-US" altLang="en-US" dirty="0" smtClean="0"/>
              <a:t>and </a:t>
            </a:r>
            <a:r>
              <a:rPr lang="en-US" altLang="en-US" sz="2000" dirty="0" smtClean="0">
                <a:latin typeface="Courier" panose="02060409020205020404" pitchFamily="49" charset="0"/>
              </a:rPr>
              <a:t>foreach</a:t>
            </a:r>
            <a:r>
              <a:rPr lang="en-US" altLang="en-US" dirty="0" smtClean="0"/>
              <a:t> loops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35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21336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graphics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36</a:t>
            </a:fld>
            <a:endParaRPr lang="en-AU" sz="1400" dirty="0"/>
          </a:p>
        </p:txBody>
      </p:sp>
      <p:pic>
        <p:nvPicPr>
          <p:cNvPr id="7" name="Picture 6" descr="Screen Shot 2017-05-16 at 10.50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4973"/>
            <a:ext cx="9144000" cy="1515351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/>
              <a:t>Simple recursive drawing schemes can lead to pictures that are remarkably </a:t>
            </a:r>
            <a:r>
              <a:rPr lang="en-US" dirty="0" smtClean="0"/>
              <a:t>intricate</a:t>
            </a:r>
          </a:p>
          <a:p>
            <a:r>
              <a:rPr lang="en-US" dirty="0" smtClean="0"/>
              <a:t>e.g. an H-tree of order </a:t>
            </a:r>
            <a:r>
              <a:rPr lang="en-US" i="1" dirty="0" smtClean="0"/>
              <a:t>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and size </a:t>
            </a:r>
            <a:r>
              <a:rPr lang="en-US" i="1" dirty="0" smtClean="0"/>
              <a:t>s</a:t>
            </a:r>
            <a:r>
              <a:rPr lang="en-US" dirty="0" smtClean="0"/>
              <a:t> is </a:t>
            </a:r>
            <a:r>
              <a:rPr lang="en-US" dirty="0"/>
              <a:t>defined as follows: </a:t>
            </a:r>
            <a:endParaRPr lang="en-US" dirty="0" smtClean="0"/>
          </a:p>
          <a:p>
            <a:pPr lvl="1"/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i="1" dirty="0"/>
              <a:t>n = </a:t>
            </a:r>
            <a:r>
              <a:rPr lang="en-US" i="1" dirty="0" smtClean="0"/>
              <a:t>0</a:t>
            </a:r>
            <a:r>
              <a:rPr lang="en-US" dirty="0" smtClean="0"/>
              <a:t>, draw nothing</a:t>
            </a:r>
          </a:p>
          <a:p>
            <a:pPr lvl="1"/>
            <a:r>
              <a:rPr lang="en-US" dirty="0" smtClean="0"/>
              <a:t>For </a:t>
            </a:r>
            <a:r>
              <a:rPr lang="en-US" i="1" dirty="0" smtClean="0"/>
              <a:t>n = 1</a:t>
            </a:r>
            <a:r>
              <a:rPr lang="en-US" dirty="0" smtClean="0"/>
              <a:t>, draw an H of size </a:t>
            </a:r>
            <a:r>
              <a:rPr lang="en-US" i="1" dirty="0" smtClean="0"/>
              <a:t>s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i="1" dirty="0" smtClean="0"/>
              <a:t>n &gt; 1</a:t>
            </a:r>
            <a:r>
              <a:rPr lang="en-US" dirty="0" smtClean="0"/>
              <a:t>, draw an H of size </a:t>
            </a:r>
            <a:r>
              <a:rPr lang="en-US" i="1" dirty="0" smtClean="0"/>
              <a:t>s</a:t>
            </a:r>
            <a:r>
              <a:rPr lang="en-US" dirty="0" smtClean="0"/>
              <a:t> plus four </a:t>
            </a:r>
            <a:r>
              <a:rPr lang="en-US" dirty="0"/>
              <a:t>H-trees </a:t>
            </a:r>
            <a:r>
              <a:rPr lang="en-US" dirty="0" smtClean="0"/>
              <a:t>of </a:t>
            </a:r>
            <a:r>
              <a:rPr lang="en-US" dirty="0"/>
              <a:t>order </a:t>
            </a:r>
            <a:r>
              <a:rPr lang="en-US" i="1" dirty="0" smtClean="0"/>
              <a:t>n–1</a:t>
            </a:r>
            <a:r>
              <a:rPr lang="en-US" dirty="0" smtClean="0"/>
              <a:t> and size </a:t>
            </a:r>
            <a:r>
              <a:rPr lang="en-US" i="1" dirty="0" smtClean="0"/>
              <a:t>s/2</a:t>
            </a:r>
            <a:r>
              <a:rPr lang="en-US" dirty="0" smtClean="0"/>
              <a:t>, each one connected </a:t>
            </a:r>
            <a:r>
              <a:rPr lang="en-US" dirty="0"/>
              <a:t>to </a:t>
            </a:r>
            <a:r>
              <a:rPr lang="en-US" dirty="0" smtClean="0"/>
              <a:t>a </a:t>
            </a:r>
            <a:r>
              <a:rPr lang="en-US" dirty="0"/>
              <a:t>tip of the </a:t>
            </a:r>
            <a:r>
              <a:rPr lang="en-US" dirty="0" smtClean="0"/>
              <a:t>big 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0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an H-tree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37</a:t>
            </a:fld>
            <a:endParaRPr lang="en-AU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686800" cy="507274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draw an H-tree of order n and size s centred at x,y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draw(int n, int x, int y, int s) 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(n == 0) return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A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// draw the big H</a:t>
            </a:r>
            <a:endParaRPr lang="en-A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drawH(x, y, s);</a:t>
            </a:r>
          </a:p>
          <a:p>
            <a:pPr marL="0" indent="0">
              <a:buNone/>
            </a:pPr>
            <a:endParaRPr lang="en-A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compute the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centres 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of the four half-size H-trees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x0 = x - s / 2;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x1 = x + s / 2;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y0 = y - s / 2;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y1 = y + s / 2;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recursively draw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four 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half-size H-trees of order n-1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draw(n-1, x0, y0,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/ 2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); // lower left  H-tree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draw(n-1, x0, y1,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/ 2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); // upper left  H-tree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draw(n-1, x1, y0,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/ 2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); // lower right H-tree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    draw(n-1, x1, y1, </a:t>
            </a:r>
            <a:r>
              <a:rPr lang="en-A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/ 2</a:t>
            </a: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); // upper right H-tree</a:t>
            </a:r>
          </a:p>
          <a:p>
            <a:pPr marL="0" indent="0">
              <a:buNone/>
            </a:pPr>
            <a:r>
              <a:rPr lang="en-AU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226302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an H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38</a:t>
            </a:fld>
            <a:endParaRPr lang="en-AU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425543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</a:t>
            </a: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draw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 </a:t>
            </a: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H of size s centred at x,y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drawH(int x, int y, int s) </a:t>
            </a:r>
            <a:endParaRPr lang="en-AU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  <a:endParaRPr lang="en-AU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compute the coordinates of the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four </a:t>
            </a: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tips of the H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x0 = x - s / 2;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x1 = x + s / 2;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y0 = y - s / 2;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int y1 = y + s / 2;</a:t>
            </a:r>
          </a:p>
          <a:p>
            <a:pPr marL="0" indent="0">
              <a:buNone/>
            </a:pPr>
            <a:endParaRPr lang="en-AU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draw the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three </a:t>
            </a: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line segments of the H</a:t>
            </a: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sc.drawLine(x0, y0, x0, y1); // left  vertical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endParaRPr lang="en-AU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sc.drawLine(x1, y0, x1, y1); // right vertical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endParaRPr lang="en-AU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sc.drawLine(x0,  y, x1,  y); // </a:t>
            </a:r>
            <a:r>
              <a:rPr lang="en-AU" sz="15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horizontal segment</a:t>
            </a:r>
            <a:endParaRPr lang="en-AU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AU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14122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2480" cy="5257800"/>
          </a:xfrm>
        </p:spPr>
        <p:txBody>
          <a:bodyPr/>
          <a:lstStyle/>
          <a:p>
            <a:r>
              <a:rPr lang="en-US" dirty="0" smtClean="0"/>
              <a:t>An H-tree is a simple example of a </a:t>
            </a:r>
            <a:r>
              <a:rPr lang="en-US" i="1" dirty="0" smtClean="0"/>
              <a:t>fractal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fractal is a geometric shape where (some of) the components are reduced copies of the original</a:t>
            </a:r>
          </a:p>
          <a:p>
            <a:endParaRPr lang="en-US" dirty="0"/>
          </a:p>
          <a:p>
            <a:r>
              <a:rPr lang="en-US" dirty="0" smtClean="0"/>
              <a:t>Challenge exercise: write a class that takes an argument </a:t>
            </a:r>
            <a:r>
              <a:rPr lang="en-US" i="1" dirty="0" smtClean="0"/>
              <a:t>n</a:t>
            </a:r>
            <a:r>
              <a:rPr lang="en-US" dirty="0" smtClean="0"/>
              <a:t> and draws recursive trees as shown below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Other challenges are available in the Princeton notes</a:t>
            </a:r>
            <a:endParaRPr lang="en-US" dirty="0"/>
          </a:p>
        </p:txBody>
      </p:sp>
      <p:pic>
        <p:nvPicPr>
          <p:cNvPr id="9" name="Content Placeholder 4" descr="Screen Shot 2017-05-16 at 11.15.2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0703" b="-80703"/>
          <a:stretch>
            <a:fillRect/>
          </a:stretch>
        </p:blipFill>
        <p:spPr>
          <a:xfrm>
            <a:off x="457200" y="2736000"/>
            <a:ext cx="8229600" cy="487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graphics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39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3475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simplest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factorial of a positive integer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the product of the integers between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k!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(k–1)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Java: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private long factorial(long k)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long z = 1;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for (long i = k; i &gt; 1; i–</a:t>
            </a: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–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) z *= i;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return z;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}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33400"/>
            <a:ext cx="8577943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challenging example - counting combinations 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Another common use of recursion is in enumerating combinations of possibilities </a:t>
            </a:r>
          </a:p>
          <a:p>
            <a:r>
              <a:rPr lang="en-US" altLang="en-US" dirty="0" smtClean="0"/>
              <a:t>Consider partitioning a positive integer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 into a sum of smaller positive integers</a:t>
            </a:r>
          </a:p>
          <a:p>
            <a:r>
              <a:rPr lang="en-US" altLang="en-US" dirty="0" smtClean="0"/>
              <a:t>For example </a:t>
            </a:r>
            <a:r>
              <a:rPr lang="en-US" altLang="en-US" i="1" dirty="0" smtClean="0"/>
              <a:t>4</a:t>
            </a:r>
            <a:r>
              <a:rPr lang="en-US" altLang="en-US" dirty="0" smtClean="0"/>
              <a:t> could be partitioned in five ways</a:t>
            </a:r>
          </a:p>
          <a:p>
            <a:pPr lvl="1"/>
            <a:r>
              <a:rPr lang="en-US" altLang="en-US" i="1" dirty="0" smtClean="0"/>
              <a:t>1 + 1 + 1 + 1</a:t>
            </a:r>
          </a:p>
          <a:p>
            <a:pPr lvl="1"/>
            <a:r>
              <a:rPr lang="en-US" altLang="en-US" i="1" dirty="0" smtClean="0"/>
              <a:t>1 + 1 + 2</a:t>
            </a:r>
          </a:p>
          <a:p>
            <a:pPr lvl="1"/>
            <a:r>
              <a:rPr lang="en-US" altLang="en-US" i="1" dirty="0" smtClean="0"/>
              <a:t>1 + 3</a:t>
            </a:r>
          </a:p>
          <a:p>
            <a:pPr lvl="1"/>
            <a:r>
              <a:rPr lang="en-US" altLang="en-US" i="1" dirty="0" smtClean="0"/>
              <a:t>2 + 2</a:t>
            </a:r>
          </a:p>
          <a:p>
            <a:pPr lvl="1"/>
            <a:r>
              <a:rPr lang="en-US" altLang="en-US" i="1" dirty="0" smtClean="0"/>
              <a:t>4</a:t>
            </a:r>
            <a:endParaRPr lang="en-AU" altLang="en-US" i="1" dirty="0" smtClean="0"/>
          </a:p>
          <a:p>
            <a:r>
              <a:rPr lang="en-US" altLang="en-US" dirty="0" smtClean="0"/>
              <a:t>How many distinct ways can we do this for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? </a:t>
            </a:r>
          </a:p>
          <a:p>
            <a:pPr lvl="1"/>
            <a:r>
              <a:rPr lang="en-US" altLang="en-US" dirty="0">
                <a:hlinkClick r:id="rId2"/>
              </a:rPr>
              <a:t>http://</a:t>
            </a:r>
            <a:r>
              <a:rPr lang="en-US" altLang="en-US" dirty="0" smtClean="0">
                <a:hlinkClick r:id="rId2"/>
              </a:rPr>
              <a:t>en.wikipedia.org/wiki/Partition_%28number_theory%29</a:t>
            </a:r>
            <a:r>
              <a:rPr lang="en-US" altLang="en-US" dirty="0" smtClean="0"/>
              <a:t>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40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93217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Ultimately we want a method with the following signature that prints out all possible partitions of </a:t>
            </a:r>
            <a:r>
              <a:rPr lang="en-AU" altLang="en-US" dirty="0">
                <a:latin typeface="Courier" panose="02060409020205020404" pitchFamily="49" charset="0"/>
              </a:rPr>
              <a:t>n</a:t>
            </a:r>
            <a:endParaRPr lang="en-US" altLang="en-US" dirty="0" smtClean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AU" altLang="en-US" sz="2000" dirty="0">
                <a:latin typeface="Courier" panose="02060409020205020404" pitchFamily="49" charset="0"/>
              </a:rPr>
              <a:t>// list all ways of partitioning n into numbers </a:t>
            </a:r>
          </a:p>
          <a:p>
            <a:pPr marL="0" indent="0">
              <a:buNone/>
            </a:pPr>
            <a:r>
              <a:rPr lang="en-AU" altLang="en-US" sz="2000" dirty="0" smtClean="0">
                <a:latin typeface="Courier" panose="02060409020205020404" pitchFamily="49" charset="0"/>
              </a:rPr>
              <a:t>public </a:t>
            </a:r>
            <a:r>
              <a:rPr lang="en-AU" altLang="en-US" sz="2000" dirty="0">
                <a:latin typeface="Courier" panose="02060409020205020404" pitchFamily="49" charset="0"/>
              </a:rPr>
              <a:t>static void listPartitions(int n)</a:t>
            </a:r>
            <a:endParaRPr lang="en-US" altLang="en-US" sz="2000" dirty="0" smtClean="0">
              <a:latin typeface="Courier" panose="02060409020205020404" pitchFamily="49" charset="0"/>
            </a:endParaRPr>
          </a:p>
          <a:p>
            <a:pPr marL="0" indent="0">
              <a:buNone/>
            </a:pPr>
            <a:endParaRPr lang="en-US" altLang="en-US" dirty="0" smtClean="0"/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41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9658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n</a:t>
            </a:r>
            <a:r>
              <a:rPr lang="en-US" dirty="0" smtClean="0"/>
              <a:t> into two numbers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lnSpcReduction="10000"/>
          </a:bodyPr>
          <a:lstStyle/>
          <a:p>
            <a:r>
              <a:rPr lang="en-US" altLang="en-US" dirty="0" smtClean="0"/>
              <a:t>Let’s start with a method that lists all partitions of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 into exactly two numbers, e.g. for </a:t>
            </a:r>
            <a:r>
              <a:rPr lang="en-US" altLang="en-US" i="1" dirty="0"/>
              <a:t>7</a:t>
            </a:r>
            <a:endParaRPr lang="en-US" altLang="en-US" dirty="0" smtClean="0"/>
          </a:p>
          <a:p>
            <a:pPr lvl="1"/>
            <a:r>
              <a:rPr lang="en-US" altLang="en-US" i="1" dirty="0" smtClean="0"/>
              <a:t>1 + 6</a:t>
            </a:r>
          </a:p>
          <a:p>
            <a:pPr lvl="1"/>
            <a:r>
              <a:rPr lang="en-US" altLang="en-US" i="1" dirty="0" smtClean="0"/>
              <a:t>2 + 5</a:t>
            </a:r>
          </a:p>
          <a:p>
            <a:pPr lvl="1"/>
            <a:r>
              <a:rPr lang="en-US" altLang="en-US" i="1" dirty="0" smtClean="0"/>
              <a:t>3 + 4</a:t>
            </a:r>
          </a:p>
          <a:p>
            <a:r>
              <a:rPr lang="en-US" altLang="en-US" dirty="0" smtClean="0"/>
              <a:t>We </a:t>
            </a:r>
            <a:r>
              <a:rPr lang="en-US" altLang="en-US" dirty="0"/>
              <a:t>only want partitions </a:t>
            </a:r>
            <a:r>
              <a:rPr lang="en-US" altLang="en-US" dirty="0" smtClean="0"/>
              <a:t>where the numbers are in ascending order, otherwise we will generate duplicates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//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list all ways of partitioning n into two numbers 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public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listParts2(int n)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AU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</a:t>
            </a: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for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(int i = 1; i &lt;= n / 2; i++)</a:t>
            </a:r>
          </a:p>
          <a:p>
            <a:pPr marL="0" indent="0">
              <a:buNone/>
            </a:pP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   </a:t>
            </a: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System.out.println(i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+ " + " + (n - i));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42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115884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92500"/>
          </a:bodyPr>
          <a:lstStyle/>
          <a:p>
            <a:r>
              <a:rPr lang="en-US" altLang="en-US" dirty="0" smtClean="0"/>
              <a:t>Now consider partitions of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 into exactly three numbers, e.g. for </a:t>
            </a:r>
            <a:r>
              <a:rPr lang="en-US" altLang="en-US" i="1" dirty="0"/>
              <a:t>7</a:t>
            </a:r>
            <a:endParaRPr lang="en-US" altLang="en-US" dirty="0" smtClean="0"/>
          </a:p>
          <a:p>
            <a:pPr lvl="1"/>
            <a:r>
              <a:rPr lang="en-US" altLang="en-US" i="1" dirty="0" smtClean="0"/>
              <a:t>1 + 1 + 5</a:t>
            </a:r>
          </a:p>
          <a:p>
            <a:pPr lvl="1"/>
            <a:r>
              <a:rPr lang="en-US" altLang="en-US" i="1" dirty="0" smtClean="0"/>
              <a:t>1 + 2 + 4</a:t>
            </a:r>
          </a:p>
          <a:p>
            <a:pPr lvl="1"/>
            <a:r>
              <a:rPr lang="en-US" altLang="en-US" i="1" dirty="0" smtClean="0"/>
              <a:t>1 + 3 + 3</a:t>
            </a:r>
          </a:p>
          <a:p>
            <a:pPr lvl="1"/>
            <a:r>
              <a:rPr lang="en-US" altLang="en-US" i="1" dirty="0" smtClean="0"/>
              <a:t>2 + 2 + 3</a:t>
            </a:r>
            <a:endParaRPr lang="en-US" altLang="en-US" dirty="0" smtClean="0"/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//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list all ways of partitioning n into </a:t>
            </a: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three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numbers 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public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</a:t>
            </a: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listParts3(int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n)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AU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nn-NO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for </a:t>
            </a: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(int i = 1; i &lt;= n / 3; i++)</a:t>
            </a:r>
          </a:p>
          <a:p>
            <a:pPr marL="0" indent="0">
              <a:buNone/>
            </a:pP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</a:t>
            </a:r>
            <a:r>
              <a:rPr lang="nn-NO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for </a:t>
            </a: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(int j = i; j &lt;= (n - i) / 2; j++)</a:t>
            </a:r>
          </a:p>
          <a:p>
            <a:pPr marL="0" indent="0">
              <a:buNone/>
            </a:pP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nn-NO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System.out.println(i </a:t>
            </a: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+ " + " + j + " + " + (</a:t>
            </a:r>
            <a:r>
              <a:rPr lang="nn-NO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n-i-j</a:t>
            </a:r>
            <a:r>
              <a:rPr lang="nn-NO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));</a:t>
            </a:r>
            <a:endParaRPr lang="en-AU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n</a:t>
            </a:r>
            <a:r>
              <a:rPr lang="en-US" dirty="0" smtClean="0"/>
              <a:t> into three numbers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43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780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dirty="0" smtClean="0"/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partitions of size two, we need one loop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partitions of size three, we need two nested loops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partitions of size four, we would need three nested loops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gets ugly quickly!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anyway, we need a general method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n</a:t>
            </a:r>
            <a:r>
              <a:rPr lang="en-US" dirty="0" smtClean="0"/>
              <a:t> into </a:t>
            </a:r>
            <a:r>
              <a:rPr lang="en-US" i="1" dirty="0" smtClean="0"/>
              <a:t>k</a:t>
            </a:r>
            <a:r>
              <a:rPr lang="en-US" dirty="0" smtClean="0"/>
              <a:t> numbers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44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28731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47314" cy="5094514"/>
          </a:xfrm>
        </p:spPr>
        <p:txBody>
          <a:bodyPr>
            <a:normAutofit/>
          </a:bodyPr>
          <a:lstStyle/>
          <a:p>
            <a:r>
              <a:rPr lang="en-US" dirty="0" smtClean="0"/>
              <a:t>Recursion provides an elegant solution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key observation is very simple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=  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(i.e.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partition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– 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(i.e.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– 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n</a:t>
            </a:r>
            <a:r>
              <a:rPr lang="en-US" dirty="0" smtClean="0"/>
              <a:t> into </a:t>
            </a:r>
            <a:r>
              <a:rPr lang="en-US" i="1" dirty="0" smtClean="0"/>
              <a:t>k</a:t>
            </a:r>
            <a:r>
              <a:rPr lang="en-US" dirty="0" smtClean="0"/>
              <a:t> numbers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45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75735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consider the three partitions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that start with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+ 1 + 1 + 1</a:t>
            </a:r>
          </a:p>
          <a:p>
            <a:pPr lvl="1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+ 1 + 2</a:t>
            </a:r>
          </a:p>
          <a:p>
            <a:pPr lvl="1"/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+ 3</a:t>
            </a:r>
          </a:p>
          <a:p>
            <a:r>
              <a:rPr lang="en-US" dirty="0" smtClean="0"/>
              <a:t>This simple observation is the foundation of a </a:t>
            </a:r>
            <a:br>
              <a:rPr lang="en-US" dirty="0" smtClean="0"/>
            </a:br>
            <a:r>
              <a:rPr lang="en-US" dirty="0" smtClean="0"/>
              <a:t>recursive algorithm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partition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find all partitions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– 1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all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partitions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(with smallest number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partitions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(with smallest number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Etc.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recursively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46</a:t>
            </a:fld>
            <a:endParaRPr lang="en-AU" sz="1400" dirty="0"/>
          </a:p>
        </p:txBody>
      </p:sp>
      <p:sp>
        <p:nvSpPr>
          <p:cNvPr id="3" name="Rectangle 2"/>
          <p:cNvSpPr/>
          <p:nvPr/>
        </p:nvSpPr>
        <p:spPr>
          <a:xfrm>
            <a:off x="1382486" y="2088343"/>
            <a:ext cx="1121228" cy="10341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788229" y="2282248"/>
            <a:ext cx="1687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These are the partitions of </a:t>
            </a:r>
            <a:r>
              <a:rPr lang="en-AU" i="1" dirty="0" smtClean="0"/>
              <a:t>3</a:t>
            </a:r>
            <a:endParaRPr lang="en-AU" dirty="0"/>
          </a:p>
        </p:txBody>
      </p:sp>
      <p:cxnSp>
        <p:nvCxnSpPr>
          <p:cNvPr id="8" name="Straight Arrow Connector 7"/>
          <p:cNvCxnSpPr>
            <a:stCxn id="4" idx="1"/>
            <a:endCxn id="3" idx="3"/>
          </p:cNvCxnSpPr>
          <p:nvPr/>
        </p:nvCxnSpPr>
        <p:spPr>
          <a:xfrm flipH="1">
            <a:off x="2503714" y="2605414"/>
            <a:ext cx="1284515" cy="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11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numbers, given num numbers on ns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listParts(int[] ns, int num, int n)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(n == 0)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i = 0; i &lt; num - 1; i++)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System.out.print(ns[i] + " + ");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System.out.println(ns[num - 1]);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int min = num == 0 ? 1 : ns[num - 1];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p = min; p &lt;= n; p++)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ns[num] = p; 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listParts(ns, num + 1, n - p);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recursively in Java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47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011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numbers, given num numbers on ns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listParts(int[] ns, int num, int n)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(n == 0)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i = 0; i &lt; num - 1; i++)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System.out.print(ns[i] + " + ");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System.out.println(ns[num - 1]);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int min = num == 0 ? 1 : ns[num - 1];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p = min; p &lt;= n; p++)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ns[num] = p; 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listParts(ns, num + 1, n - p);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dissection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48</a:t>
            </a:fld>
            <a:endParaRPr lang="en-AU" sz="1400" dirty="0"/>
          </a:p>
        </p:txBody>
      </p:sp>
      <p:sp>
        <p:nvSpPr>
          <p:cNvPr id="7" name="Rectangle 6"/>
          <p:cNvSpPr/>
          <p:nvPr/>
        </p:nvSpPr>
        <p:spPr>
          <a:xfrm>
            <a:off x="3929743" y="1827086"/>
            <a:ext cx="1008000" cy="2520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4976911" y="3639558"/>
            <a:ext cx="2564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P</a:t>
            </a:r>
            <a:r>
              <a:rPr lang="en-AU" dirty="0" smtClean="0"/>
              <a:t>arts assigned so far</a:t>
            </a:r>
            <a:endParaRPr lang="en-AU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33745" y="2079172"/>
            <a:ext cx="824055" cy="1584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486399" y="1827086"/>
            <a:ext cx="540000" cy="2520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6259285" y="2869299"/>
            <a:ext cx="2340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 number of parts assigned so far</a:t>
            </a:r>
            <a:endParaRPr lang="en-AU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5768999" y="2083503"/>
            <a:ext cx="490286" cy="900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000" y="1827086"/>
            <a:ext cx="252000" cy="2520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7429500" y="2061906"/>
            <a:ext cx="1683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 remaining number</a:t>
            </a:r>
            <a:endParaRPr lang="en-AU" dirty="0"/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 flipV="1">
            <a:off x="6768000" y="2061906"/>
            <a:ext cx="720000" cy="32316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94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numbers, given num numbers on ns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listParts(int[] ns, int num, int n)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(n == 0)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i = 0; i &lt; num - 1; i++)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System.out.print(ns[i] + " + ");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System.out.println(ns[num - 1]);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int min = num == 0 ? 1 : ns[num - 1];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p = min; p &lt;= n; p++)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ns[num] = p; 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listParts(ns, num + 1, n - p);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dissection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49</a:t>
            </a:fld>
            <a:endParaRPr lang="en-AU" sz="1400" dirty="0"/>
          </a:p>
        </p:txBody>
      </p:sp>
      <p:sp>
        <p:nvSpPr>
          <p:cNvPr id="7" name="Rectangle 6"/>
          <p:cNvSpPr/>
          <p:nvPr/>
        </p:nvSpPr>
        <p:spPr>
          <a:xfrm>
            <a:off x="1426029" y="2730600"/>
            <a:ext cx="4158342" cy="7643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6372424" y="3439333"/>
            <a:ext cx="2662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 base case prints out a complete partition</a:t>
            </a:r>
            <a:endParaRPr lang="en-AU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 flipV="1">
            <a:off x="5584371" y="3112798"/>
            <a:ext cx="788053" cy="64970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08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different!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= 1 × 2 × 3 × … × (k–1)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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(k–1)!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2 × 3 × … × 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k–2)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k–1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k! = [1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2 × 3 × … × (k–1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)]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k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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(k–1)!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definition of factorial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Factorial defined in terms of itself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uses factorial to define factorial 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numbers, given num numbers on ns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listParts(int[] ns, int num, int n)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(n == 0)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i = 0; i &lt; num - 1; i++)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System.out.print(ns[i] + " + ");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System.out.println(ns[num - 1]);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int min = num == 0 ? 1 : ns[num - 1];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p = min; p &lt;= n; p++)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ns[num] = p; 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listParts(ns, num + 1, n - p);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dissection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50</a:t>
            </a:fld>
            <a:endParaRPr lang="en-AU" sz="1400" dirty="0"/>
          </a:p>
        </p:txBody>
      </p:sp>
      <p:sp>
        <p:nvSpPr>
          <p:cNvPr id="7" name="Rectangle 6"/>
          <p:cNvSpPr/>
          <p:nvPr/>
        </p:nvSpPr>
        <p:spPr>
          <a:xfrm>
            <a:off x="1429799" y="4102200"/>
            <a:ext cx="4263429" cy="2629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6383309" y="3334789"/>
            <a:ext cx="2662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 recursive case first determines the smallest usable number</a:t>
            </a:r>
            <a:endParaRPr lang="en-AU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5693228" y="3796454"/>
            <a:ext cx="690081" cy="30574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45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/>
          </a:bodyPr>
          <a:lstStyle/>
          <a:p>
            <a:r>
              <a:rPr lang="en-US" dirty="0" smtClean="0"/>
              <a:t>This ternary operator has the general form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</a:rPr>
              <a:t>  x = &lt;boolean_exp&gt; ? &lt;exp1&gt; : &lt;exp2&gt;</a:t>
            </a:r>
          </a:p>
          <a:p>
            <a:endParaRPr lang="en-US" dirty="0" smtClean="0"/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exactly equivalent to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if (&lt;</a:t>
            </a:r>
            <a:r>
              <a:rPr lang="en-US" dirty="0" smtClean="0">
                <a:latin typeface="Courier" panose="02060409020205020404" pitchFamily="49" charset="0"/>
              </a:rPr>
              <a:t>boolean_exp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&gt;) x = &lt;exp1&gt;;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else 			 x = &lt;exp2&gt;;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" panose="02060409020205020404" pitchFamily="49" charset="0"/>
              </a:rPr>
              <a:t>?</a:t>
            </a:r>
            <a:r>
              <a:rPr lang="en-US" dirty="0" smtClean="0"/>
              <a:t> operator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51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7277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945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numbers, given num numbers on ns 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private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listParts(int[] ns, int num, int n)</a:t>
            </a: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(n == 0)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i = 0; i &lt; num - 1; i++)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System.out.print(ns[i] + " + ");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System.out.println(ns[num - 1]);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else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int min = num == 0 ? 1 : ns[num - 1];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for (int p = min; p &lt;= n; p++)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ns[num] = p; 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listParts(ns, num + 1, n - p);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dissection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52</a:t>
            </a:fld>
            <a:endParaRPr lang="en-AU" sz="1400" dirty="0"/>
          </a:p>
        </p:txBody>
      </p:sp>
      <p:sp>
        <p:nvSpPr>
          <p:cNvPr id="7" name="Rectangle 6"/>
          <p:cNvSpPr/>
          <p:nvPr/>
        </p:nvSpPr>
        <p:spPr>
          <a:xfrm>
            <a:off x="1429800" y="4352570"/>
            <a:ext cx="3947744" cy="11773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6383309" y="3334789"/>
            <a:ext cx="2662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The loop tries each usable number in turn</a:t>
            </a:r>
            <a:endParaRPr lang="en-AU" dirty="0"/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5377545" y="3657955"/>
            <a:ext cx="1005764" cy="115811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96223" y="4492904"/>
            <a:ext cx="2836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Note that if </a:t>
            </a:r>
            <a:r>
              <a:rPr lang="en-US" sz="15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min &gt; n</a:t>
            </a:r>
            <a:r>
              <a:rPr lang="en-AU" dirty="0" smtClean="0"/>
              <a:t>, there will be no sorted partitions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134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// list all ways of partitioning n into numbers 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public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static void listPartitions(int n)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AU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listParts(new </a:t>
            </a:r>
            <a:r>
              <a:rPr lang="en-AU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int[n], 0, n);</a:t>
            </a:r>
          </a:p>
          <a:p>
            <a:pPr marL="0" indent="0">
              <a:buNone/>
            </a:pPr>
            <a:r>
              <a:rPr lang="en-AU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AU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2000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argument is made big enough to store the largest possible partition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argument says there are no numbers initially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initial call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53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410357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Tracing an example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54</a:t>
            </a:fld>
            <a:endParaRPr lang="en-AU" sz="14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2000"/>
            <a:ext cx="77724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listPartitions(4)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listParts({0,0,0,0},0,4)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listParts({1,0,0,0},1,3)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listParts({1,1,0,0},2,2)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   listParts({1,1,1,0},3,1)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      listParts({1,1,1,1},4,0) -&gt; output 1 + 1 + 1 + 1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   listParts({1,1,2,0},3,0) -&gt; output 1 + 1 + 2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listParts({1,2,0,0},2,1)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Courier" charset="0"/>
              </a:rPr>
              <a:t> </a:t>
            </a:r>
            <a:r>
              <a:rPr lang="en-US" altLang="en-US" sz="1400" dirty="0" smtClean="0">
                <a:latin typeface="Courier" charset="0"/>
              </a:rPr>
              <a:t>           &lt;loop does zero iterations&gt;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   listParts({1,3,0,0},2,0} -&gt; output 1 + 3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 smtClean="0">
                <a:latin typeface="Courier" charset="0"/>
              </a:rPr>
              <a:t>      listParts({2,0,0,0},1,2)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Courier" charset="0"/>
              </a:rPr>
              <a:t> </a:t>
            </a:r>
            <a:r>
              <a:rPr lang="en-US" altLang="en-US" sz="1400" dirty="0" smtClean="0">
                <a:latin typeface="Courier" charset="0"/>
              </a:rPr>
              <a:t>        listParts({2,2,0,0},2,0) -&gt; output 2 + 2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Courier" charset="0"/>
              </a:rPr>
              <a:t> </a:t>
            </a:r>
            <a:r>
              <a:rPr lang="en-US" altLang="en-US" sz="1400" dirty="0" smtClean="0">
                <a:latin typeface="Courier" charset="0"/>
              </a:rPr>
              <a:t>     listParts({3,0,0,0},1,1)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Courier" charset="0"/>
              </a:rPr>
              <a:t> </a:t>
            </a:r>
            <a:r>
              <a:rPr lang="en-US" altLang="en-US" sz="1400" dirty="0" smtClean="0">
                <a:latin typeface="Courier" charset="0"/>
              </a:rPr>
              <a:t>        &lt;loop does zero iterations&gt;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1400" dirty="0">
                <a:latin typeface="Courier" charset="0"/>
              </a:rPr>
              <a:t> </a:t>
            </a:r>
            <a:r>
              <a:rPr lang="en-US" altLang="en-US" sz="1400" dirty="0" smtClean="0">
                <a:latin typeface="Courier" charset="0"/>
              </a:rPr>
              <a:t>     listParts({4,0,0,0},1,0) -&gt; output 4</a:t>
            </a:r>
            <a:endParaRPr lang="en-AU" altLang="en-US" sz="1400" dirty="0" smtClean="0">
              <a:latin typeface="Courier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52000" y="2196000"/>
            <a:ext cx="0" cy="3852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6829" y="3584569"/>
            <a:ext cx="945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options from 1</a:t>
            </a:r>
            <a:endParaRPr lang="en-A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67686" y="2479028"/>
            <a:ext cx="0" cy="208800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496485" y="1367135"/>
            <a:ext cx="945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options from 1</a:t>
            </a:r>
            <a:endParaRPr lang="en-A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467686" y="4862999"/>
            <a:ext cx="0" cy="32400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496485" y="4567028"/>
            <a:ext cx="945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option from 2</a:t>
            </a:r>
            <a:endParaRPr lang="en-AU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783372" y="2790770"/>
            <a:ext cx="0" cy="90000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96484" y="2772000"/>
            <a:ext cx="945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options from 1</a:t>
            </a:r>
            <a:endParaRPr lang="en-A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8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Partitions of </a:t>
            </a:r>
            <a:r>
              <a:rPr lang="en-US" i="1" dirty="0" smtClean="0"/>
              <a:t>10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55</a:t>
            </a:fld>
            <a:endParaRPr lang="en-A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538" y="395999"/>
            <a:ext cx="4536702" cy="64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5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Something else is required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4!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3!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2!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3 × 2 × 1!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3 × 2 × 1 × 0!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3 × 2 × 1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(–1)!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need something to tell it when to stop!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case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recursion is when we know the result directly</a:t>
            </a:r>
          </a:p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1! = 1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6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factorial in Java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private long factorial(long k)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  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if (k == 1) return 1;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else        return k * factorial(k – 1);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base case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stops and returns a result directly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recursive case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calls itself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smaller argument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7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Java execute this? 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8</a:t>
            </a:fld>
            <a:endParaRPr lang="en-A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635716" y="392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factorial(4)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71716" y="392467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= 4 * 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35716" y="392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factorial(3)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5716" y="464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factorial(2)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35716" y="536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factorial(1)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1716" y="464467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= 3 * 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71716" y="536467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= 2 * 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71716" y="6084675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= 1 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35716" y="5364675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Courier" panose="02060409020205020404" pitchFamily="49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35716" y="464527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Courier" panose="02060409020205020404" pitchFamily="49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35716" y="3924675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Courier" panose="02060409020205020404" pitchFamily="49" charset="0"/>
              </a:rPr>
              <a:t>6</a:t>
            </a:r>
          </a:p>
        </p:txBody>
      </p:sp>
      <p:sp>
        <p:nvSpPr>
          <p:cNvPr id="19" name="Content Placeholder 4"/>
          <p:cNvSpPr>
            <a:spLocks noGrp="1"/>
          </p:cNvSpPr>
          <p:nvPr>
            <p:ph idx="1"/>
          </p:nvPr>
        </p:nvSpPr>
        <p:spPr>
          <a:xfrm>
            <a:off x="457200" y="1602000"/>
            <a:ext cx="7903029" cy="18066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private long factorial(long k)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if (k == 1) return 1;</a:t>
            </a: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   else        return k * factorial(k – 1); </a:t>
            </a:r>
            <a:endParaRPr lang="en-US" sz="2000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ourier" panose="020604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}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5716" y="464527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factorial(3)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5716" y="536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factorial(2)</a:t>
            </a:r>
            <a:endParaRPr lang="en-AU" dirty="0">
              <a:latin typeface="Courier" panose="020604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5716" y="6084675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factorial(1)</a:t>
            </a:r>
            <a:endParaRPr lang="en-AU" dirty="0">
              <a:latin typeface="Courier" panose="02060409020205020404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327716" y="4248675"/>
            <a:ext cx="1044000" cy="41703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327716" y="4968675"/>
            <a:ext cx="1044000" cy="41703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327716" y="5688675"/>
            <a:ext cx="1044000" cy="417031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975716" y="5724675"/>
            <a:ext cx="438192" cy="407698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193200" y="4248000"/>
            <a:ext cx="252000" cy="432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3193200" y="4968000"/>
            <a:ext cx="252000" cy="432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193200" y="3528000"/>
            <a:ext cx="252000" cy="43200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337200" y="3223972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Courier" panose="02060409020205020404" pitchFamily="49" charset="0"/>
              </a:rPr>
              <a:t>24</a:t>
            </a:r>
            <a:endParaRPr lang="en-AU" dirty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21" grpId="0"/>
      <p:bldP spid="22" grpId="0"/>
      <p:bldP spid="23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</a:t>
            </a:r>
            <a:r>
              <a:rPr lang="en-US" dirty="0" smtClean="0">
                <a:latin typeface="Courier" panose="02060409020205020404" pitchFamily="49" charset="0"/>
              </a:rPr>
              <a:t>k</a:t>
            </a:r>
            <a:r>
              <a:rPr lang="en-US" dirty="0" smtClean="0"/>
              <a:t> is a local variable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69086" cy="509451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invocation of </a:t>
            </a:r>
            <a:r>
              <a:rPr lang="en-US" b="1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its own 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parameter </a:t>
            </a:r>
            <a:r>
              <a:rPr lang="en-US" b="1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k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factorial(4)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creates a local variable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k = 4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factorial(3)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own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variable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k =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3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factorial(2)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its own local variable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k =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2</a:t>
            </a:r>
            <a:endParaRPr lang="en-US" dirty="0">
              <a:latin typeface="Courier" panose="02060409020205020404" pitchFamily="49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factorial(1)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its own local variable </a:t>
            </a:r>
            <a:r>
              <a:rPr lang="en-US" dirty="0">
                <a:latin typeface="Courier" panose="02060409020205020404" pitchFamily="49" charset="0"/>
                <a:cs typeface="Times New Roman" panose="02020603050405020304" pitchFamily="18" charset="0"/>
              </a:rPr>
              <a:t>k = </a:t>
            </a:r>
            <a:r>
              <a:rPr lang="en-US" dirty="0" smtClean="0">
                <a:latin typeface="Courier" panose="02060409020205020404" pitchFamily="49" charset="0"/>
                <a:cs typeface="Times New Roman" panose="02020603050405020304" pitchFamily="18" charset="0"/>
              </a:rPr>
              <a:t>1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compiler manages all of these variables for you, 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behind the scenes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Exactly as if you called any other method multiple times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invocation would have its own local variable(s)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Courier" panose="020604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57200" y="18288"/>
            <a:ext cx="2895600" cy="32918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803AF1-8A25-EA4A-B281-E0C9735E2C77}" type="slidenum">
              <a:rPr lang="en-AU" sz="1400"/>
              <a:pPr/>
              <a:t>9</a:t>
            </a:fld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27250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3813</Words>
  <Application>Microsoft Office PowerPoint</Application>
  <PresentationFormat>On-screen Show (4:3)</PresentationFormat>
  <Paragraphs>747</Paragraphs>
  <Slides>55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5e-design</vt:lpstr>
      <vt:lpstr>Clarity</vt:lpstr>
      <vt:lpstr>recursion</vt:lpstr>
      <vt:lpstr>Scope of this lecture</vt:lpstr>
      <vt:lpstr>Recursion</vt:lpstr>
      <vt:lpstr>The simplest example</vt:lpstr>
      <vt:lpstr>Think different!</vt:lpstr>
      <vt:lpstr>Something else is required</vt:lpstr>
      <vt:lpstr>Recursive factorial in Java</vt:lpstr>
      <vt:lpstr>How does Java execute this? </vt:lpstr>
      <vt:lpstr>Every k is a local variable</vt:lpstr>
      <vt:lpstr>Ingredients for a recursive definition</vt:lpstr>
      <vt:lpstr>Multiple base cases</vt:lpstr>
      <vt:lpstr>Fibonacci in Java</vt:lpstr>
      <vt:lpstr>Faster Fibonacci</vt:lpstr>
      <vt:lpstr>Really fast Fibonacci</vt:lpstr>
      <vt:lpstr>Binary search</vt:lpstr>
      <vt:lpstr>Code for binary search</vt:lpstr>
      <vt:lpstr>Binary search in action</vt:lpstr>
      <vt:lpstr>Performance of binary search</vt:lpstr>
      <vt:lpstr>Potential pitfalls of recursion</vt:lpstr>
      <vt:lpstr>No base case(s)</vt:lpstr>
      <vt:lpstr>No guarantee of convergence</vt:lpstr>
      <vt:lpstr>Components in the wrong order</vt:lpstr>
      <vt:lpstr>Not hitting base case(s)</vt:lpstr>
      <vt:lpstr>Excessive memory requirements</vt:lpstr>
      <vt:lpstr>Excessive recomputation</vt:lpstr>
      <vt:lpstr>Recursive data</vt:lpstr>
      <vt:lpstr>Employee data includes Employee</vt:lpstr>
      <vt:lpstr>An organisational chart</vt:lpstr>
      <vt:lpstr>Employee objects </vt:lpstr>
      <vt:lpstr>Employee ranks</vt:lpstr>
      <vt:lpstr>Cascading method calls </vt:lpstr>
      <vt:lpstr>“Pass the buck” </vt:lpstr>
      <vt:lpstr>The buck stops here </vt:lpstr>
      <vt:lpstr>In Java</vt:lpstr>
      <vt:lpstr>Method structure follows data structure </vt:lpstr>
      <vt:lpstr>Recursive graphics</vt:lpstr>
      <vt:lpstr>Drawing an H-tree</vt:lpstr>
      <vt:lpstr>Drawing an H</vt:lpstr>
      <vt:lpstr>Recursive graphics</vt:lpstr>
      <vt:lpstr>A challenging example - counting combinations </vt:lpstr>
      <vt:lpstr>Partitions of n</vt:lpstr>
      <vt:lpstr>Partitions of n into two numbers</vt:lpstr>
      <vt:lpstr>Partitions of n into three numbers</vt:lpstr>
      <vt:lpstr>Partitions of n into k numbers</vt:lpstr>
      <vt:lpstr>Partitions of n into k numbers</vt:lpstr>
      <vt:lpstr>Partitioning recursively</vt:lpstr>
      <vt:lpstr>Partitioning recursively in Java</vt:lpstr>
      <vt:lpstr>Code dissection </vt:lpstr>
      <vt:lpstr>Code dissection</vt:lpstr>
      <vt:lpstr>Code dissection</vt:lpstr>
      <vt:lpstr>The ? operator </vt:lpstr>
      <vt:lpstr>Code dissection</vt:lpstr>
      <vt:lpstr>The initial call</vt:lpstr>
      <vt:lpstr>Tracing an example</vt:lpstr>
      <vt:lpstr>Partitions of 10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292</cp:revision>
  <dcterms:created xsi:type="dcterms:W3CDTF">2012-03-16T07:48:08Z</dcterms:created>
  <dcterms:modified xsi:type="dcterms:W3CDTF">2018-05-17T03:07:06Z</dcterms:modified>
</cp:coreProperties>
</file>